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91440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3" roundtripDataSignature="AMtx7mjiVif5vxu7eiX4+Iirxkc/G6zp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customschemas.google.com/relationships/presentationmetadata" Target="meta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0"/>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10"/>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0"/>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9"/>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9"/>
          <p:cNvSpPr txBox="1"/>
          <p:nvPr>
            <p:ph idx="1" type="body"/>
          </p:nvPr>
        </p:nvSpPr>
        <p:spPr>
          <a:xfrm rot="5400000">
            <a:off x="528108" y="2377546"/>
            <a:ext cx="5801784"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19"/>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9"/>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9"/>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0"/>
          <p:cNvSpPr txBox="1"/>
          <p:nvPr>
            <p:ph type="title"/>
          </p:nvPr>
        </p:nvSpPr>
        <p:spPr>
          <a:xfrm rot="5400000">
            <a:off x="1772577" y="3622015"/>
            <a:ext cx="774911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0"/>
          <p:cNvSpPr txBox="1"/>
          <p:nvPr>
            <p:ph idx="1" type="body"/>
          </p:nvPr>
        </p:nvSpPr>
        <p:spPr>
          <a:xfrm rot="5400000">
            <a:off x="-1227798" y="2186121"/>
            <a:ext cx="774911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7" name="Google Shape;77;p20"/>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0"/>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0"/>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1"/>
          <p:cNvSpPr txBox="1"/>
          <p:nvPr>
            <p:ph type="ctrTitle"/>
          </p:nvPr>
        </p:nvSpPr>
        <p:spPr>
          <a:xfrm>
            <a:off x="514350" y="1496484"/>
            <a:ext cx="5829300" cy="318346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1"/>
          <p:cNvSpPr txBox="1"/>
          <p:nvPr>
            <p:ph idx="1" type="subTitle"/>
          </p:nvPr>
        </p:nvSpPr>
        <p:spPr>
          <a:xfrm>
            <a:off x="857250" y="4802717"/>
            <a:ext cx="5143500" cy="2207683"/>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8" name="Google Shape;18;p11"/>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1"/>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1"/>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2"/>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2"/>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4" name="Google Shape;24;p12"/>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2"/>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2"/>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3"/>
          <p:cNvSpPr txBox="1"/>
          <p:nvPr>
            <p:ph type="title"/>
          </p:nvPr>
        </p:nvSpPr>
        <p:spPr>
          <a:xfrm>
            <a:off x="467916" y="2279653"/>
            <a:ext cx="5915025" cy="38036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3"/>
          <p:cNvSpPr txBox="1"/>
          <p:nvPr>
            <p:ph idx="1" type="body"/>
          </p:nvPr>
        </p:nvSpPr>
        <p:spPr>
          <a:xfrm>
            <a:off x="467916" y="6119286"/>
            <a:ext cx="5915025" cy="200024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sz="1800">
                <a:solidFill>
                  <a:schemeClr val="dk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30" name="Google Shape;30;p13"/>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3"/>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3"/>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4"/>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4"/>
          <p:cNvSpPr txBox="1"/>
          <p:nvPr>
            <p:ph idx="1" type="body"/>
          </p:nvPr>
        </p:nvSpPr>
        <p:spPr>
          <a:xfrm>
            <a:off x="471488"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6" name="Google Shape;36;p14"/>
          <p:cNvSpPr txBox="1"/>
          <p:nvPr>
            <p:ph idx="2" type="body"/>
          </p:nvPr>
        </p:nvSpPr>
        <p:spPr>
          <a:xfrm>
            <a:off x="3471863"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7" name="Google Shape;37;p14"/>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4"/>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4"/>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5"/>
          <p:cNvSpPr txBox="1"/>
          <p:nvPr>
            <p:ph type="title"/>
          </p:nvPr>
        </p:nvSpPr>
        <p:spPr>
          <a:xfrm>
            <a:off x="472381"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5"/>
          <p:cNvSpPr txBox="1"/>
          <p:nvPr>
            <p:ph idx="1" type="body"/>
          </p:nvPr>
        </p:nvSpPr>
        <p:spPr>
          <a:xfrm>
            <a:off x="472381" y="2241551"/>
            <a:ext cx="2901255"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3" name="Google Shape;43;p15"/>
          <p:cNvSpPr txBox="1"/>
          <p:nvPr>
            <p:ph idx="2" type="body"/>
          </p:nvPr>
        </p:nvSpPr>
        <p:spPr>
          <a:xfrm>
            <a:off x="472381" y="3340100"/>
            <a:ext cx="2901255"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4" name="Google Shape;44;p15"/>
          <p:cNvSpPr txBox="1"/>
          <p:nvPr>
            <p:ph idx="3" type="body"/>
          </p:nvPr>
        </p:nvSpPr>
        <p:spPr>
          <a:xfrm>
            <a:off x="3471863" y="2241551"/>
            <a:ext cx="2915543"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5" name="Google Shape;45;p15"/>
          <p:cNvSpPr txBox="1"/>
          <p:nvPr>
            <p:ph idx="4" type="body"/>
          </p:nvPr>
        </p:nvSpPr>
        <p:spPr>
          <a:xfrm>
            <a:off x="3471863" y="3340100"/>
            <a:ext cx="2915543"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6" name="Google Shape;46;p15"/>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5"/>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5"/>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6"/>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6"/>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6"/>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6"/>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7"/>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7"/>
          <p:cNvSpPr txBox="1"/>
          <p:nvPr>
            <p:ph idx="1" type="body"/>
          </p:nvPr>
        </p:nvSpPr>
        <p:spPr>
          <a:xfrm>
            <a:off x="2915543" y="1316569"/>
            <a:ext cx="3471863" cy="6498167"/>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7" name="Google Shape;57;p17"/>
          <p:cNvSpPr txBox="1"/>
          <p:nvPr>
            <p:ph idx="2"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8" name="Google Shape;58;p17"/>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7"/>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7"/>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8"/>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8"/>
          <p:cNvSpPr/>
          <p:nvPr>
            <p:ph idx="2" type="pic"/>
          </p:nvPr>
        </p:nvSpPr>
        <p:spPr>
          <a:xfrm>
            <a:off x="2915543" y="1316569"/>
            <a:ext cx="3471863" cy="6498167"/>
          </a:xfrm>
          <a:prstGeom prst="rect">
            <a:avLst/>
          </a:prstGeom>
          <a:noFill/>
          <a:ln>
            <a:noFill/>
          </a:ln>
        </p:spPr>
      </p:sp>
      <p:sp>
        <p:nvSpPr>
          <p:cNvPr id="64" name="Google Shape;64;p18"/>
          <p:cNvSpPr txBox="1"/>
          <p:nvPr>
            <p:ph idx="1"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5" name="Google Shape;65;p18"/>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8"/>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8"/>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9"/>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nc@pmisydney.org" TargetMode="External"/><Relationship Id="rId4" Type="http://schemas.openxmlformats.org/officeDocument/2006/relationships/hyperlink" Target="mailto:nc@pmisydney.org" TargetMode="External"/><Relationship Id="rId5" Type="http://schemas.openxmlformats.org/officeDocument/2006/relationships/image" Target="../media/image2.png"/><Relationship Id="rId6" Type="http://schemas.openxmlformats.org/officeDocument/2006/relationships/hyperlink" Target="mailto:nc@pmisydney.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hyperlink" Target="mailto:nc@pmisydney.org" TargetMode="External"/><Relationship Id="rId5" Type="http://schemas.openxmlformats.org/officeDocument/2006/relationships/hyperlink" Target="https://www.pmi.org/-/media/pmi/documents/public/pdf/ethics/pmi-code-of-ethics.pdf?v=6af21906-e593-4b63-8cee-abeb4137f41d&amp;sc_lang_temp=en" TargetMode="External"/><Relationship Id="rId6" Type="http://schemas.openxmlformats.org/officeDocument/2006/relationships/hyperlink" Target="https://pmisydney.org/volunteer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pmisydney.org/volunteers" TargetMode="External"/><Relationship Id="rId4" Type="http://schemas.openxmlformats.org/officeDocument/2006/relationships/image" Target="../media/image2.png"/><Relationship Id="rId5" Type="http://schemas.openxmlformats.org/officeDocument/2006/relationships/hyperlink" Target="mailto:nc@pmisydney.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mailto:nc@pmisydney.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mailto:nc@pmisydney.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hyperlink" Target="mailto:nc@pmisydney.org" TargetMode="External"/><Relationship Id="rId5"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www.pmi.org/-/media/pmi/documents/public/pdf/ethics/pmi-code-of-ethics.pdf?v=6af21906-e593-4b63-8cee-abeb4137f41d&amp;sc_lang_temp=en" TargetMode="External"/><Relationship Id="rId4" Type="http://schemas.openxmlformats.org/officeDocument/2006/relationships/hyperlink" Target="https://pmisydney.org/volunteers" TargetMode="External"/><Relationship Id="rId5" Type="http://schemas.openxmlformats.org/officeDocument/2006/relationships/hyperlink" Target="mailto:nc@pmisydney.org" TargetMode="External"/><Relationship Id="rId6" Type="http://schemas.openxmlformats.org/officeDocument/2006/relationships/image" Target="../media/image2.png"/><Relationship Id="rId7" Type="http://schemas.openxmlformats.org/officeDocument/2006/relationships/hyperlink" Target="mailto:nc@pmisydney.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mailto:nc@pmisydney.org" TargetMode="External"/><Relationship Id="rId4" Type="http://schemas.openxmlformats.org/officeDocument/2006/relationships/image" Target="../media/image2.png"/><Relationship Id="rId5" Type="http://schemas.openxmlformats.org/officeDocument/2006/relationships/hyperlink" Target="mailto:nc@pmisydney.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0" y="1979260"/>
            <a:ext cx="6876000" cy="6822375"/>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400" u="none" cap="none" strike="noStrike">
              <a:solidFill>
                <a:schemeClr val="lt1"/>
              </a:solidFill>
              <a:latin typeface="Calibri"/>
              <a:ea typeface="Calibri"/>
              <a:cs typeface="Calibri"/>
              <a:sym typeface="Calibri"/>
            </a:endParaRPr>
          </a:p>
        </p:txBody>
      </p:sp>
      <p:sp>
        <p:nvSpPr>
          <p:cNvPr id="85" name="Google Shape;85;p1"/>
          <p:cNvSpPr/>
          <p:nvPr/>
        </p:nvSpPr>
        <p:spPr>
          <a:xfrm>
            <a:off x="187392" y="7943849"/>
            <a:ext cx="6516000" cy="648000"/>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86" name="Google Shape;86;p1"/>
          <p:cNvSpPr/>
          <p:nvPr/>
        </p:nvSpPr>
        <p:spPr>
          <a:xfrm>
            <a:off x="187392" y="2145112"/>
            <a:ext cx="6516000" cy="5701219"/>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87" name="Google Shape;87;p1"/>
          <p:cNvSpPr/>
          <p:nvPr/>
        </p:nvSpPr>
        <p:spPr>
          <a:xfrm>
            <a:off x="180000" y="2152798"/>
            <a:ext cx="6696000" cy="6452410"/>
          </a:xfrm>
          <a:prstGeom prst="rect">
            <a:avLst/>
          </a:prstGeom>
          <a:noFill/>
          <a:ln>
            <a:noFill/>
          </a:ln>
        </p:spPr>
        <p:txBody>
          <a:bodyPr anchorCtr="0" anchor="t" bIns="144000" lIns="144000" spcFirstLastPara="1" rIns="0" wrap="square" tIns="144000">
            <a:noAutofit/>
          </a:bodyPr>
          <a:lstStyle/>
          <a:p>
            <a:pPr indent="0" lvl="0" marL="0" marR="356870" rtl="0" algn="just">
              <a:spcBef>
                <a:spcPts val="0"/>
              </a:spcBef>
              <a:spcAft>
                <a:spcPts val="0"/>
              </a:spcAft>
              <a:buNone/>
            </a:pPr>
            <a:r>
              <a:rPr b="0" i="0" lang="en-AU" sz="1200" u="none" cap="none" strike="noStrike">
                <a:solidFill>
                  <a:schemeClr val="dk1"/>
                </a:solidFill>
                <a:latin typeface="Arial"/>
                <a:ea typeface="Arial"/>
                <a:cs typeface="Arial"/>
                <a:sym typeface="Arial"/>
              </a:rPr>
              <a:t>Thank you for your enquiry about the PMI Sydney Chapter (PMISC) Board Elections. We are delighted that you want to contribute more actively to the Chapter and are interested in nominating for the election, and the opportunity to join the Chapter’s leadership team. </a:t>
            </a:r>
            <a:endParaRPr/>
          </a:p>
          <a:p>
            <a:pPr indent="0" lvl="0" marL="0" marR="356870" rtl="0" algn="just">
              <a:spcBef>
                <a:spcPts val="1200"/>
              </a:spcBef>
              <a:spcAft>
                <a:spcPts val="0"/>
              </a:spcAft>
              <a:buNone/>
            </a:pPr>
            <a:r>
              <a:rPr b="0" i="0" lang="en-AU" sz="1200" u="none" cap="none" strike="noStrike">
                <a:solidFill>
                  <a:schemeClr val="dk1"/>
                </a:solidFill>
                <a:latin typeface="Arial"/>
                <a:ea typeface="Arial"/>
                <a:cs typeface="Arial"/>
                <a:sym typeface="Arial"/>
              </a:rPr>
              <a:t>Joining a board and representing your membership is an exciting but demanding opportunity and requires a significant commitment from all Board Members – it’s not for everyone.</a:t>
            </a:r>
            <a:endParaRPr/>
          </a:p>
          <a:p>
            <a:pPr indent="0" lvl="0" marL="0" marR="356870" rtl="0" algn="just">
              <a:spcBef>
                <a:spcPts val="1200"/>
              </a:spcBef>
              <a:spcAft>
                <a:spcPts val="0"/>
              </a:spcAft>
              <a:buNone/>
            </a:pPr>
            <a:r>
              <a:rPr b="0" i="0" lang="en-AU" sz="1200" u="none" cap="none" strike="noStrike">
                <a:solidFill>
                  <a:schemeClr val="dk1"/>
                </a:solidFill>
                <a:latin typeface="Arial"/>
                <a:ea typeface="Arial"/>
                <a:cs typeface="Arial"/>
                <a:sym typeface="Arial"/>
              </a:rPr>
              <a:t>The Elections and Regional Nominating committee’s (hereafter referred to as the Regional Nominating Committee) role is to ensure that we present candidates at the election that are ready to dedicate the time and effort to their role on the Board. These candidates need to demonstrate to us that they will work with the Board, for our current and future members and partners, and represent the interests of PMI Sydney Chapter, and PMI. </a:t>
            </a:r>
            <a:endParaRPr/>
          </a:p>
          <a:p>
            <a:pPr indent="0" lvl="0" marL="0" marR="356870" rtl="0" algn="just">
              <a:spcBef>
                <a:spcPts val="1200"/>
              </a:spcBef>
              <a:spcAft>
                <a:spcPts val="0"/>
              </a:spcAft>
              <a:buNone/>
            </a:pPr>
            <a:r>
              <a:rPr b="0" i="0" lang="en-AU" sz="1200" u="none" cap="none" strike="noStrike">
                <a:solidFill>
                  <a:schemeClr val="dk1"/>
                </a:solidFill>
                <a:latin typeface="Arial"/>
                <a:ea typeface="Arial"/>
                <a:cs typeface="Arial"/>
                <a:sym typeface="Arial"/>
              </a:rPr>
              <a:t>This guide contains essential information for all candidates</a:t>
            </a:r>
            <a:endParaRPr/>
          </a:p>
          <a:p>
            <a:pPr indent="-171450" lvl="0" marL="171450" marR="356870" rtl="0" algn="l">
              <a:spcBef>
                <a:spcPts val="300"/>
              </a:spcBef>
              <a:spcAft>
                <a:spcPts val="0"/>
              </a:spcAft>
              <a:buClr>
                <a:srgbClr val="FF610F"/>
              </a:buClr>
              <a:buSzPts val="1200"/>
              <a:buFont typeface="Arial"/>
              <a:buChar char="•"/>
            </a:pPr>
            <a:r>
              <a:rPr b="0" i="0" lang="en-AU" sz="1200" u="none" cap="none" strike="noStrike">
                <a:solidFill>
                  <a:srgbClr val="4F17A8"/>
                </a:solidFill>
                <a:latin typeface="Arial"/>
                <a:ea typeface="Arial"/>
                <a:cs typeface="Arial"/>
                <a:sym typeface="Arial"/>
              </a:rPr>
              <a:t>Reference Material  for Candidates</a:t>
            </a:r>
            <a:r>
              <a:rPr b="0" i="0" lang="en-AU" sz="1100" u="none" cap="none" strike="noStrike">
                <a:solidFill>
                  <a:srgbClr val="7F7F7F"/>
                </a:solidFill>
                <a:latin typeface="Arial"/>
                <a:ea typeface="Arial"/>
                <a:cs typeface="Arial"/>
                <a:sym typeface="Arial"/>
              </a:rPr>
              <a:t>…………………………………………..…………………………………………………Page 2</a:t>
            </a:r>
            <a:br>
              <a:rPr b="0" i="0" lang="en-AU" sz="1100" u="none" cap="none" strike="noStrike">
                <a:solidFill>
                  <a:srgbClr val="7F7F7F"/>
                </a:solidFill>
                <a:latin typeface="Arial"/>
                <a:ea typeface="Arial"/>
                <a:cs typeface="Arial"/>
                <a:sym typeface="Arial"/>
              </a:rPr>
            </a:br>
            <a:r>
              <a:rPr b="0" i="1" lang="en-AU" sz="1100" u="none" cap="none" strike="noStrike">
                <a:solidFill>
                  <a:schemeClr val="dk1"/>
                </a:solidFill>
                <a:latin typeface="Arial"/>
                <a:ea typeface="Arial"/>
                <a:cs typeface="Arial"/>
                <a:sym typeface="Arial"/>
              </a:rPr>
              <a:t>These are the essential materials that candidates must have read prior to completing the </a:t>
            </a:r>
            <a:br>
              <a:rPr b="0" i="1" lang="en-AU" sz="1100" u="none" cap="none" strike="noStrike">
                <a:solidFill>
                  <a:schemeClr val="dk1"/>
                </a:solidFill>
                <a:latin typeface="Arial"/>
                <a:ea typeface="Arial"/>
                <a:cs typeface="Arial"/>
                <a:sym typeface="Arial"/>
              </a:rPr>
            </a:br>
            <a:r>
              <a:rPr b="0" i="1" lang="en-AU" sz="1100" u="none" cap="none" strike="noStrike">
                <a:solidFill>
                  <a:schemeClr val="dk1"/>
                </a:solidFill>
                <a:latin typeface="Arial"/>
                <a:ea typeface="Arial"/>
                <a:cs typeface="Arial"/>
                <a:sym typeface="Arial"/>
              </a:rPr>
              <a:t>self-assessment and proceeding with their application to Nominate. </a:t>
            </a:r>
            <a:endParaRPr b="0" i="1" sz="1100" u="none" cap="none" strike="noStrike">
              <a:solidFill>
                <a:srgbClr val="7F7F7F"/>
              </a:solidFill>
              <a:latin typeface="Arial"/>
              <a:ea typeface="Arial"/>
              <a:cs typeface="Arial"/>
              <a:sym typeface="Arial"/>
            </a:endParaRPr>
          </a:p>
          <a:p>
            <a:pPr indent="-171450" lvl="0" marL="171450" marR="356870" rtl="0" algn="l">
              <a:spcBef>
                <a:spcPts val="600"/>
              </a:spcBef>
              <a:spcAft>
                <a:spcPts val="0"/>
              </a:spcAft>
              <a:buClr>
                <a:srgbClr val="FF610F"/>
              </a:buClr>
              <a:buSzPts val="1200"/>
              <a:buFont typeface="Arial"/>
              <a:buChar char="•"/>
            </a:pPr>
            <a:r>
              <a:rPr b="0" i="0" lang="en-AU" sz="1200" u="none" cap="none" strike="noStrike">
                <a:solidFill>
                  <a:srgbClr val="4F17A8"/>
                </a:solidFill>
                <a:latin typeface="Arial"/>
                <a:ea typeface="Arial"/>
                <a:cs typeface="Arial"/>
                <a:sym typeface="Arial"/>
              </a:rPr>
              <a:t>Self-Assessment for Candidates</a:t>
            </a:r>
            <a:r>
              <a:rPr b="0" i="0" lang="en-AU" sz="1100" u="none" cap="none" strike="noStrike">
                <a:solidFill>
                  <a:srgbClr val="7F7F7F"/>
                </a:solidFill>
                <a:latin typeface="Arial"/>
                <a:ea typeface="Arial"/>
                <a:cs typeface="Arial"/>
                <a:sym typeface="Arial"/>
              </a:rPr>
              <a:t>………………………………………………………………………………………………Pages 3-7</a:t>
            </a:r>
            <a:br>
              <a:rPr b="0" i="0" lang="en-AU" sz="1100" u="none" cap="none" strike="noStrike">
                <a:solidFill>
                  <a:srgbClr val="7F7F7F"/>
                </a:solidFill>
                <a:latin typeface="Arial"/>
                <a:ea typeface="Arial"/>
                <a:cs typeface="Arial"/>
                <a:sym typeface="Arial"/>
              </a:rPr>
            </a:br>
            <a:r>
              <a:rPr b="0" i="1" lang="en-AU" sz="1100" u="none" cap="none" strike="noStrike">
                <a:solidFill>
                  <a:schemeClr val="dk1"/>
                </a:solidFill>
                <a:latin typeface="Arial"/>
                <a:ea typeface="Arial"/>
                <a:cs typeface="Arial"/>
                <a:sym typeface="Arial"/>
              </a:rPr>
              <a:t>The self-assessment is to assist you understand the eligibility and suitability criteria for our potential board members.  Please take the time to refer to all the related materials and complete the self–assessment before you proceed with an application for the position of Director on the PMI Sydney Chapter Board. </a:t>
            </a:r>
            <a:endParaRPr b="0" i="0" sz="1100" u="none" cap="none" strike="noStrike">
              <a:solidFill>
                <a:srgbClr val="7F7F7F"/>
              </a:solidFill>
              <a:latin typeface="Arial"/>
              <a:ea typeface="Arial"/>
              <a:cs typeface="Arial"/>
              <a:sym typeface="Arial"/>
            </a:endParaRPr>
          </a:p>
          <a:p>
            <a:pPr indent="-171450" lvl="0" marL="171450" marR="356870" rtl="0" algn="l">
              <a:spcBef>
                <a:spcPts val="600"/>
              </a:spcBef>
              <a:spcAft>
                <a:spcPts val="0"/>
              </a:spcAft>
              <a:buClr>
                <a:srgbClr val="FF610F"/>
              </a:buClr>
              <a:buSzPts val="1200"/>
              <a:buFont typeface="Arial"/>
              <a:buChar char="•"/>
            </a:pPr>
            <a:r>
              <a:rPr b="0" i="0" lang="en-AU" sz="1200" u="none" cap="none" strike="noStrike">
                <a:solidFill>
                  <a:srgbClr val="4F17A8"/>
                </a:solidFill>
                <a:latin typeface="Arial"/>
                <a:ea typeface="Arial"/>
                <a:cs typeface="Arial"/>
                <a:sym typeface="Arial"/>
              </a:rPr>
              <a:t>Nomination Instructions</a:t>
            </a:r>
            <a:r>
              <a:rPr b="0" i="0" lang="en-AU" sz="1100" u="none" cap="none" strike="noStrike">
                <a:solidFill>
                  <a:srgbClr val="7F7F7F"/>
                </a:solidFill>
                <a:latin typeface="Arial"/>
                <a:ea typeface="Arial"/>
                <a:cs typeface="Arial"/>
                <a:sym typeface="Arial"/>
              </a:rPr>
              <a:t>……………………………………………………………………………………….………………………………..….Page 8</a:t>
            </a:r>
            <a:br>
              <a:rPr b="0" i="0" lang="en-AU" sz="1100" u="none" cap="none" strike="noStrike">
                <a:solidFill>
                  <a:srgbClr val="7F7F7F"/>
                </a:solidFill>
                <a:latin typeface="Arial"/>
                <a:ea typeface="Arial"/>
                <a:cs typeface="Arial"/>
                <a:sym typeface="Arial"/>
              </a:rPr>
            </a:br>
            <a:r>
              <a:rPr b="0" i="1" lang="en-AU" sz="1100" u="none" cap="none" strike="noStrike">
                <a:solidFill>
                  <a:schemeClr val="dk1"/>
                </a:solidFill>
                <a:latin typeface="Arial"/>
                <a:ea typeface="Arial"/>
                <a:cs typeface="Arial"/>
                <a:sym typeface="Arial"/>
              </a:rPr>
              <a:t>These are the instructions for candidates that choose to proceed with an application to Nominate for the Board. </a:t>
            </a:r>
            <a:endParaRPr b="1" i="0" sz="1100" u="none" cap="none" strike="noStrike">
              <a:solidFill>
                <a:srgbClr val="4F17A8"/>
              </a:solidFill>
              <a:latin typeface="Arial"/>
              <a:ea typeface="Arial"/>
              <a:cs typeface="Arial"/>
              <a:sym typeface="Arial"/>
            </a:endParaRPr>
          </a:p>
          <a:p>
            <a:pPr indent="0" lvl="0" marL="0" marR="356870" rtl="0" algn="l">
              <a:spcBef>
                <a:spcPts val="1200"/>
              </a:spcBef>
              <a:spcAft>
                <a:spcPts val="0"/>
              </a:spcAft>
              <a:buNone/>
            </a:pPr>
            <a:r>
              <a:rPr b="1" i="0" lang="en-AU" sz="1600" u="sng" cap="none" strike="noStrike">
                <a:solidFill>
                  <a:srgbClr val="FF610F"/>
                </a:solidFill>
                <a:latin typeface="Arial"/>
                <a:ea typeface="Arial"/>
                <a:cs typeface="Arial"/>
                <a:sym typeface="Arial"/>
                <a:hlinkClick r:id="rId3">
                  <a:extLst>
                    <a:ext uri="{A12FA001-AC4F-418D-AE19-62706E023703}">
                      <ahyp:hlinkClr val="tx"/>
                    </a:ext>
                  </a:extLst>
                </a:hlinkClick>
              </a:rPr>
              <a:t>PMI Sydney Chapter Nominating Committee 2025 </a:t>
            </a:r>
            <a:endParaRPr b="0" i="0" sz="1400" u="none" cap="none" strike="noStrike">
              <a:solidFill>
                <a:srgbClr val="FF610F"/>
              </a:solidFill>
              <a:latin typeface="Arial"/>
              <a:ea typeface="Arial"/>
              <a:cs typeface="Arial"/>
              <a:sym typeface="Arial"/>
            </a:endParaRPr>
          </a:p>
          <a:p>
            <a:pPr indent="0" lvl="0" marL="0" marR="356870" rtl="0" algn="l">
              <a:spcBef>
                <a:spcPts val="1800"/>
              </a:spcBef>
              <a:spcAft>
                <a:spcPts val="0"/>
              </a:spcAft>
              <a:buNone/>
            </a:pPr>
            <a:r>
              <a:t/>
            </a:r>
            <a:endParaRPr b="1" i="0" sz="1600" u="none" cap="none" strike="noStrike">
              <a:solidFill>
                <a:srgbClr val="4F17A8"/>
              </a:solidFill>
              <a:latin typeface="Arial"/>
              <a:ea typeface="Arial"/>
              <a:cs typeface="Arial"/>
              <a:sym typeface="Arial"/>
            </a:endParaRPr>
          </a:p>
          <a:p>
            <a:pPr indent="0" lvl="0" marL="0" marR="356870" rtl="0" algn="l">
              <a:spcBef>
                <a:spcPts val="900"/>
              </a:spcBef>
              <a:spcAft>
                <a:spcPts val="0"/>
              </a:spcAft>
              <a:buNone/>
            </a:pPr>
            <a:r>
              <a:rPr b="1" i="0" lang="en-AU" sz="1600" u="none" cap="none" strike="noStrike">
                <a:solidFill>
                  <a:srgbClr val="4F17A8"/>
                </a:solidFill>
                <a:latin typeface="Arial"/>
                <a:ea typeface="Arial"/>
                <a:cs typeface="Arial"/>
                <a:sym typeface="Arial"/>
              </a:rPr>
              <a:t>Questions? </a:t>
            </a:r>
            <a:br>
              <a:rPr b="1" i="0" lang="en-AU" sz="1050" u="none" cap="none" strike="noStrike">
                <a:solidFill>
                  <a:schemeClr val="dk1"/>
                </a:solidFill>
                <a:latin typeface="Arial"/>
                <a:ea typeface="Arial"/>
                <a:cs typeface="Arial"/>
                <a:sym typeface="Arial"/>
              </a:rPr>
            </a:br>
            <a:r>
              <a:rPr b="0" i="0" lang="en-AU" sz="1600" u="none" cap="none" strike="noStrike">
                <a:solidFill>
                  <a:schemeClr val="dk1"/>
                </a:solidFill>
                <a:latin typeface="Arial"/>
                <a:ea typeface="Arial"/>
                <a:cs typeface="Arial"/>
                <a:sym typeface="Arial"/>
              </a:rPr>
              <a:t>Contact the Nominating Committee             </a:t>
            </a:r>
            <a:r>
              <a:rPr b="0" i="0" lang="en-AU" sz="1600" u="sng" cap="none" strike="noStrike">
                <a:solidFill>
                  <a:srgbClr val="FF610F"/>
                </a:solidFill>
                <a:latin typeface="Arial"/>
                <a:ea typeface="Arial"/>
                <a:cs typeface="Arial"/>
                <a:sym typeface="Arial"/>
                <a:hlinkClick r:id="rId4">
                  <a:extLst>
                    <a:ext uri="{A12FA001-AC4F-418D-AE19-62706E023703}">
                      <ahyp:hlinkClr val="tx"/>
                    </a:ext>
                  </a:extLst>
                </a:hlinkClick>
              </a:rPr>
              <a:t>nc@pmisydney.org</a:t>
            </a:r>
            <a:endParaRPr b="0" i="0" sz="1600" u="none" cap="none" strike="noStrike">
              <a:solidFill>
                <a:srgbClr val="FF610F"/>
              </a:solidFill>
              <a:latin typeface="Arial"/>
              <a:ea typeface="Arial"/>
              <a:cs typeface="Arial"/>
              <a:sym typeface="Arial"/>
            </a:endParaRPr>
          </a:p>
        </p:txBody>
      </p:sp>
      <p:sp>
        <p:nvSpPr>
          <p:cNvPr id="88" name="Google Shape;88;p1"/>
          <p:cNvSpPr/>
          <p:nvPr/>
        </p:nvSpPr>
        <p:spPr>
          <a:xfrm>
            <a:off x="0" y="8713486"/>
            <a:ext cx="6876000" cy="430513"/>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AU" sz="1400" u="none" cap="none" strike="noStrike">
                <a:solidFill>
                  <a:schemeClr val="lt1"/>
                </a:solidFill>
                <a:latin typeface="Arial"/>
                <a:ea typeface="Arial"/>
                <a:cs typeface="Arial"/>
                <a:sym typeface="Arial"/>
              </a:rPr>
              <a:t>PMI Sydney Chapter – 2025 Elections</a:t>
            </a:r>
            <a:endParaRPr b="1" sz="1400">
              <a:solidFill>
                <a:schemeClr val="lt1"/>
              </a:solidFill>
              <a:latin typeface="Arial"/>
              <a:ea typeface="Arial"/>
              <a:cs typeface="Arial"/>
              <a:sym typeface="Arial"/>
            </a:endParaRPr>
          </a:p>
        </p:txBody>
      </p:sp>
      <p:grpSp>
        <p:nvGrpSpPr>
          <p:cNvPr id="89" name="Google Shape;89;p1"/>
          <p:cNvGrpSpPr/>
          <p:nvPr/>
        </p:nvGrpSpPr>
        <p:grpSpPr>
          <a:xfrm>
            <a:off x="6492388" y="8785486"/>
            <a:ext cx="288000" cy="288000"/>
            <a:chOff x="6507869" y="8793101"/>
            <a:chExt cx="288000" cy="288000"/>
          </a:xfrm>
        </p:grpSpPr>
        <p:sp>
          <p:nvSpPr>
            <p:cNvPr id="90" name="Google Shape;90;p1"/>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1" name="Google Shape;91;p1"/>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spcBef>
                  <a:spcPts val="0"/>
                </a:spcBef>
                <a:spcAft>
                  <a:spcPts val="0"/>
                </a:spcAft>
                <a:buNone/>
              </a:pPr>
              <a:r>
                <a:rPr b="1" lang="en-AU" sz="1600">
                  <a:solidFill>
                    <a:srgbClr val="FF610F"/>
                  </a:solidFill>
                  <a:latin typeface="Arial"/>
                  <a:ea typeface="Arial"/>
                  <a:cs typeface="Arial"/>
                  <a:sym typeface="Arial"/>
                </a:rPr>
                <a:t>1</a:t>
              </a:r>
              <a:endParaRPr sz="1600">
                <a:solidFill>
                  <a:srgbClr val="FF610F"/>
                </a:solidFill>
                <a:latin typeface="Calibri"/>
                <a:ea typeface="Calibri"/>
                <a:cs typeface="Calibri"/>
                <a:sym typeface="Calibri"/>
              </a:endParaRPr>
            </a:p>
          </p:txBody>
        </p:sp>
      </p:grpSp>
      <p:sp>
        <p:nvSpPr>
          <p:cNvPr id="92" name="Google Shape;92;p1"/>
          <p:cNvSpPr/>
          <p:nvPr/>
        </p:nvSpPr>
        <p:spPr>
          <a:xfrm>
            <a:off x="0" y="1259260"/>
            <a:ext cx="6876000" cy="720000"/>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AU" sz="2400">
                <a:solidFill>
                  <a:schemeClr val="lt1"/>
                </a:solidFill>
                <a:latin typeface="Arial"/>
                <a:ea typeface="Arial"/>
                <a:cs typeface="Arial"/>
                <a:sym typeface="Arial"/>
              </a:rPr>
              <a:t>Election information for Candidates</a:t>
            </a:r>
            <a:endParaRPr sz="2400">
              <a:solidFill>
                <a:schemeClr val="lt1"/>
              </a:solidFill>
              <a:latin typeface="Arial"/>
              <a:ea typeface="Arial"/>
              <a:cs typeface="Arial"/>
              <a:sym typeface="Arial"/>
            </a:endParaRPr>
          </a:p>
        </p:txBody>
      </p:sp>
      <p:sp>
        <p:nvSpPr>
          <p:cNvPr id="93" name="Google Shape;93;p1"/>
          <p:cNvSpPr/>
          <p:nvPr/>
        </p:nvSpPr>
        <p:spPr>
          <a:xfrm>
            <a:off x="0" y="0"/>
            <a:ext cx="6876000" cy="1259271"/>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pic>
        <p:nvPicPr>
          <p:cNvPr id="94" name="Google Shape;94;p1"/>
          <p:cNvPicPr preferRelativeResize="0"/>
          <p:nvPr/>
        </p:nvPicPr>
        <p:blipFill rotWithShape="1">
          <a:blip r:embed="rId5">
            <a:alphaModFix/>
          </a:blip>
          <a:srcRect b="0" l="0" r="0" t="0"/>
          <a:stretch/>
        </p:blipFill>
        <p:spPr>
          <a:xfrm>
            <a:off x="0" y="176679"/>
            <a:ext cx="2362258" cy="900000"/>
          </a:xfrm>
          <a:prstGeom prst="rect">
            <a:avLst/>
          </a:prstGeom>
          <a:noFill/>
          <a:ln>
            <a:noFill/>
          </a:ln>
        </p:spPr>
      </p:pic>
      <p:sp>
        <p:nvSpPr>
          <p:cNvPr id="95" name="Google Shape;95;p1"/>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spcBef>
                <a:spcPts val="0"/>
              </a:spcBef>
              <a:spcAft>
                <a:spcPts val="0"/>
              </a:spcAft>
              <a:buNone/>
            </a:pPr>
            <a:r>
              <a:rPr b="1" lang="en-AU" sz="1800">
                <a:solidFill>
                  <a:schemeClr val="dk1"/>
                </a:solidFill>
                <a:latin typeface="Arial"/>
                <a:ea typeface="Arial"/>
                <a:cs typeface="Arial"/>
                <a:sym typeface="Arial"/>
              </a:rPr>
              <a:t>      2025 Board of Directors Election</a:t>
            </a:r>
            <a:endParaRPr/>
          </a:p>
          <a:p>
            <a:pPr indent="0" lvl="0" marL="0" marR="317500" rtl="0" algn="r">
              <a:spcBef>
                <a:spcPts val="0"/>
              </a:spcBef>
              <a:spcAft>
                <a:spcPts val="0"/>
              </a:spcAft>
              <a:buNone/>
            </a:pPr>
            <a:r>
              <a:rPr b="1" lang="en-AU" sz="1800">
                <a:solidFill>
                  <a:srgbClr val="4F17A8"/>
                </a:solidFill>
                <a:latin typeface="Arial"/>
                <a:ea typeface="Arial"/>
                <a:cs typeface="Arial"/>
                <a:sym typeface="Arial"/>
              </a:rPr>
              <a:t>Election Information</a:t>
            </a:r>
            <a:br>
              <a:rPr b="1" lang="en-AU" sz="800">
                <a:solidFill>
                  <a:schemeClr val="dk1"/>
                </a:solidFill>
                <a:latin typeface="Arial"/>
                <a:ea typeface="Arial"/>
                <a:cs typeface="Arial"/>
                <a:sym typeface="Arial"/>
              </a:rPr>
            </a:br>
            <a:r>
              <a:rPr lang="en-AU" sz="1600" u="sng">
                <a:solidFill>
                  <a:srgbClr val="FF610F"/>
                </a:solidFill>
                <a:latin typeface="Arial"/>
                <a:ea typeface="Arial"/>
                <a:cs typeface="Arial"/>
                <a:sym typeface="Arial"/>
                <a:hlinkClick r:id="rId6">
                  <a:extLst>
                    <a:ext uri="{A12FA001-AC4F-418D-AE19-62706E023703}">
                      <ahyp:hlinkClr val="tx"/>
                    </a:ext>
                  </a:extLst>
                </a:hlinkClick>
              </a:rPr>
              <a:t>nc@pmisydney.org</a:t>
            </a:r>
            <a:r>
              <a:rPr lang="en-AU" sz="1600">
                <a:solidFill>
                  <a:srgbClr val="FF610F"/>
                </a:solidFill>
                <a:latin typeface="Arial"/>
                <a:ea typeface="Arial"/>
                <a:cs typeface="Arial"/>
                <a:sym typeface="Arial"/>
              </a:rPr>
              <a:t> </a:t>
            </a:r>
            <a:endParaRPr sz="1800">
              <a:solidFill>
                <a:srgbClr val="FF610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
          <p:cNvSpPr/>
          <p:nvPr/>
        </p:nvSpPr>
        <p:spPr>
          <a:xfrm>
            <a:off x="0" y="1961391"/>
            <a:ext cx="6876000" cy="6752095"/>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101" name="Google Shape;101;p2"/>
          <p:cNvSpPr/>
          <p:nvPr/>
        </p:nvSpPr>
        <p:spPr>
          <a:xfrm>
            <a:off x="0" y="1259272"/>
            <a:ext cx="6876000" cy="720000"/>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AU" sz="2400">
                <a:solidFill>
                  <a:schemeClr val="lt1"/>
                </a:solidFill>
                <a:latin typeface="Arial"/>
                <a:ea typeface="Arial"/>
                <a:cs typeface="Arial"/>
                <a:sym typeface="Arial"/>
              </a:rPr>
              <a:t>Reference Material for Candidates</a:t>
            </a:r>
            <a:endParaRPr sz="2400">
              <a:solidFill>
                <a:schemeClr val="lt1"/>
              </a:solidFill>
              <a:latin typeface="Calibri"/>
              <a:ea typeface="Calibri"/>
              <a:cs typeface="Calibri"/>
              <a:sym typeface="Calibri"/>
            </a:endParaRPr>
          </a:p>
        </p:txBody>
      </p:sp>
      <p:sp>
        <p:nvSpPr>
          <p:cNvPr id="102" name="Google Shape;102;p2"/>
          <p:cNvSpPr/>
          <p:nvPr/>
        </p:nvSpPr>
        <p:spPr>
          <a:xfrm>
            <a:off x="180000" y="2097438"/>
            <a:ext cx="6516000" cy="4480783"/>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sp>
        <p:nvSpPr>
          <p:cNvPr id="103" name="Google Shape;103;p2"/>
          <p:cNvSpPr/>
          <p:nvPr/>
        </p:nvSpPr>
        <p:spPr>
          <a:xfrm>
            <a:off x="4844" y="1"/>
            <a:ext cx="6876000" cy="1259271"/>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pic>
        <p:nvPicPr>
          <p:cNvPr id="104" name="Google Shape;104;p2"/>
          <p:cNvPicPr preferRelativeResize="0"/>
          <p:nvPr/>
        </p:nvPicPr>
        <p:blipFill rotWithShape="1">
          <a:blip r:embed="rId3">
            <a:alphaModFix/>
          </a:blip>
          <a:srcRect b="0" l="0" r="0" t="0"/>
          <a:stretch/>
        </p:blipFill>
        <p:spPr>
          <a:xfrm>
            <a:off x="-11575" y="176679"/>
            <a:ext cx="2362258" cy="900000"/>
          </a:xfrm>
          <a:prstGeom prst="rect">
            <a:avLst/>
          </a:prstGeom>
          <a:noFill/>
          <a:ln>
            <a:noFill/>
          </a:ln>
        </p:spPr>
      </p:pic>
      <p:sp>
        <p:nvSpPr>
          <p:cNvPr id="105" name="Google Shape;105;p2"/>
          <p:cNvSpPr/>
          <p:nvPr/>
        </p:nvSpPr>
        <p:spPr>
          <a:xfrm>
            <a:off x="2175099" y="176679"/>
            <a:ext cx="4705111"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spcBef>
                <a:spcPts val="0"/>
              </a:spcBef>
              <a:spcAft>
                <a:spcPts val="0"/>
              </a:spcAft>
              <a:buNone/>
            </a:pPr>
            <a:r>
              <a:rPr b="1" lang="en-AU" sz="1800">
                <a:solidFill>
                  <a:schemeClr val="dk1"/>
                </a:solidFill>
                <a:latin typeface="Arial"/>
                <a:ea typeface="Arial"/>
                <a:cs typeface="Arial"/>
                <a:sym typeface="Arial"/>
              </a:rPr>
              <a:t>       2025 Board of Directors Election</a:t>
            </a:r>
            <a:endParaRPr/>
          </a:p>
          <a:p>
            <a:pPr indent="0" lvl="0" marL="0" marR="317500" rtl="0" algn="r">
              <a:spcBef>
                <a:spcPts val="0"/>
              </a:spcBef>
              <a:spcAft>
                <a:spcPts val="0"/>
              </a:spcAft>
              <a:buNone/>
            </a:pPr>
            <a:r>
              <a:rPr b="1" lang="en-AU" sz="1800">
                <a:solidFill>
                  <a:srgbClr val="4F17A8"/>
                </a:solidFill>
                <a:latin typeface="Arial"/>
                <a:ea typeface="Arial"/>
                <a:cs typeface="Arial"/>
                <a:sym typeface="Arial"/>
              </a:rPr>
              <a:t>Election Information</a:t>
            </a:r>
            <a:br>
              <a:rPr b="1" lang="en-AU" sz="800">
                <a:solidFill>
                  <a:schemeClr val="dk1"/>
                </a:solidFill>
                <a:latin typeface="Arial"/>
                <a:ea typeface="Arial"/>
                <a:cs typeface="Arial"/>
                <a:sym typeface="Arial"/>
              </a:rPr>
            </a:br>
            <a:r>
              <a:rPr lang="en-AU" sz="1600" u="sng">
                <a:solidFill>
                  <a:srgbClr val="FF610F"/>
                </a:solidFill>
                <a:latin typeface="Arial"/>
                <a:ea typeface="Arial"/>
                <a:cs typeface="Arial"/>
                <a:sym typeface="Arial"/>
                <a:hlinkClick r:id="rId4">
                  <a:extLst>
                    <a:ext uri="{A12FA001-AC4F-418D-AE19-62706E023703}">
                      <ahyp:hlinkClr val="tx"/>
                    </a:ext>
                  </a:extLst>
                </a:hlinkClick>
              </a:rPr>
              <a:t>nc@pmisydney.org</a:t>
            </a:r>
            <a:r>
              <a:rPr lang="en-AU" sz="1600">
                <a:solidFill>
                  <a:srgbClr val="FF610F"/>
                </a:solidFill>
                <a:latin typeface="Arial"/>
                <a:ea typeface="Arial"/>
                <a:cs typeface="Arial"/>
                <a:sym typeface="Arial"/>
              </a:rPr>
              <a:t> </a:t>
            </a:r>
            <a:endParaRPr sz="1800">
              <a:solidFill>
                <a:srgbClr val="FF610F"/>
              </a:solidFill>
              <a:latin typeface="Arial"/>
              <a:ea typeface="Arial"/>
              <a:cs typeface="Arial"/>
              <a:sym typeface="Arial"/>
            </a:endParaRPr>
          </a:p>
        </p:txBody>
      </p:sp>
      <p:sp>
        <p:nvSpPr>
          <p:cNvPr id="106" name="Google Shape;106;p2"/>
          <p:cNvSpPr/>
          <p:nvPr/>
        </p:nvSpPr>
        <p:spPr>
          <a:xfrm>
            <a:off x="0" y="8713486"/>
            <a:ext cx="6876000" cy="430513"/>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AU" sz="1400">
                <a:solidFill>
                  <a:schemeClr val="lt1"/>
                </a:solidFill>
                <a:latin typeface="Arial"/>
                <a:ea typeface="Arial"/>
                <a:cs typeface="Arial"/>
                <a:sym typeface="Arial"/>
              </a:rPr>
              <a:t>PMI Sydney Chapter – 2025 Elections</a:t>
            </a:r>
            <a:endParaRPr b="1" sz="1400">
              <a:solidFill>
                <a:schemeClr val="lt1"/>
              </a:solidFill>
              <a:latin typeface="Arial"/>
              <a:ea typeface="Arial"/>
              <a:cs typeface="Arial"/>
              <a:sym typeface="Arial"/>
            </a:endParaRPr>
          </a:p>
        </p:txBody>
      </p:sp>
      <p:grpSp>
        <p:nvGrpSpPr>
          <p:cNvPr id="107" name="Google Shape;107;p2"/>
          <p:cNvGrpSpPr/>
          <p:nvPr/>
        </p:nvGrpSpPr>
        <p:grpSpPr>
          <a:xfrm>
            <a:off x="6492388" y="8785486"/>
            <a:ext cx="288000" cy="288000"/>
            <a:chOff x="6507869" y="8793101"/>
            <a:chExt cx="288000" cy="288000"/>
          </a:xfrm>
        </p:grpSpPr>
        <p:sp>
          <p:nvSpPr>
            <p:cNvPr id="108" name="Google Shape;108;p2"/>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9" name="Google Shape;109;p2"/>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spcBef>
                  <a:spcPts val="0"/>
                </a:spcBef>
                <a:spcAft>
                  <a:spcPts val="0"/>
                </a:spcAft>
                <a:buNone/>
              </a:pPr>
              <a:r>
                <a:rPr b="1" lang="en-AU" sz="1600">
                  <a:solidFill>
                    <a:srgbClr val="FF610F"/>
                  </a:solidFill>
                  <a:latin typeface="Arial"/>
                  <a:ea typeface="Arial"/>
                  <a:cs typeface="Arial"/>
                  <a:sym typeface="Arial"/>
                </a:rPr>
                <a:t>2</a:t>
              </a:r>
              <a:endParaRPr sz="1600">
                <a:solidFill>
                  <a:srgbClr val="FF610F"/>
                </a:solidFill>
                <a:latin typeface="Calibri"/>
                <a:ea typeface="Calibri"/>
                <a:cs typeface="Calibri"/>
                <a:sym typeface="Calibri"/>
              </a:endParaRPr>
            </a:p>
          </p:txBody>
        </p:sp>
      </p:grpSp>
      <p:sp>
        <p:nvSpPr>
          <p:cNvPr id="110" name="Google Shape;110;p2"/>
          <p:cNvSpPr/>
          <p:nvPr/>
        </p:nvSpPr>
        <p:spPr>
          <a:xfrm>
            <a:off x="171000" y="6696388"/>
            <a:ext cx="6516000" cy="1893566"/>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sp>
        <p:nvSpPr>
          <p:cNvPr id="111" name="Google Shape;111;p2"/>
          <p:cNvSpPr/>
          <p:nvPr/>
        </p:nvSpPr>
        <p:spPr>
          <a:xfrm>
            <a:off x="162000" y="2102804"/>
            <a:ext cx="6696001" cy="6646309"/>
          </a:xfrm>
          <a:prstGeom prst="rect">
            <a:avLst/>
          </a:prstGeom>
          <a:noFill/>
          <a:ln>
            <a:noFill/>
          </a:ln>
        </p:spPr>
        <p:txBody>
          <a:bodyPr anchorCtr="0" anchor="t" bIns="144000" lIns="144000" spcFirstLastPara="1" rIns="0" wrap="square" tIns="144000">
            <a:noAutofit/>
          </a:bodyPr>
          <a:lstStyle/>
          <a:p>
            <a:pPr indent="0" lvl="0" marL="0" marR="356870" rtl="0" algn="just">
              <a:spcBef>
                <a:spcPts val="0"/>
              </a:spcBef>
              <a:spcAft>
                <a:spcPts val="0"/>
              </a:spcAft>
              <a:buNone/>
            </a:pPr>
            <a:r>
              <a:rPr lang="en-AU" sz="1600">
                <a:solidFill>
                  <a:srgbClr val="4F17A8"/>
                </a:solidFill>
                <a:latin typeface="Arial"/>
                <a:ea typeface="Arial"/>
                <a:cs typeface="Arial"/>
                <a:sym typeface="Arial"/>
              </a:rPr>
              <a:t>Preparation for all Candidates</a:t>
            </a:r>
            <a:endParaRPr/>
          </a:p>
          <a:p>
            <a:pPr indent="0" lvl="0" marL="0" marR="356870" rtl="0" algn="l">
              <a:spcBef>
                <a:spcPts val="1200"/>
              </a:spcBef>
              <a:spcAft>
                <a:spcPts val="0"/>
              </a:spcAft>
              <a:buNone/>
            </a:pPr>
            <a:r>
              <a:rPr lang="en-AU" sz="1400">
                <a:solidFill>
                  <a:schemeClr val="dk1"/>
                </a:solidFill>
                <a:latin typeface="Arial"/>
                <a:ea typeface="Arial"/>
                <a:cs typeface="Arial"/>
                <a:sym typeface="Arial"/>
              </a:rPr>
              <a:t>Before submitting a nomination, candidates need to understand the commitments and requirements of holding the office of a Director of an Association registered in NSW, and the expectations of the role, PMI Sydney Chapter and PMI. </a:t>
            </a:r>
            <a:endParaRPr/>
          </a:p>
          <a:p>
            <a:pPr indent="0" lvl="0" marL="0" marR="356870" rtl="0" algn="l">
              <a:spcBef>
                <a:spcPts val="1800"/>
              </a:spcBef>
              <a:spcAft>
                <a:spcPts val="0"/>
              </a:spcAft>
              <a:buNone/>
            </a:pPr>
            <a:r>
              <a:rPr lang="en-AU" sz="1400">
                <a:solidFill>
                  <a:schemeClr val="dk1"/>
                </a:solidFill>
                <a:latin typeface="Arial"/>
                <a:ea typeface="Arial"/>
                <a:cs typeface="Arial"/>
                <a:sym typeface="Arial"/>
              </a:rPr>
              <a:t>The PMI Sydney Chapter  is governed by local laws (NSW), our</a:t>
            </a:r>
            <a:r>
              <a:rPr lang="en-AU" sz="1400">
                <a:solidFill>
                  <a:srgbClr val="FF610F"/>
                </a:solidFill>
                <a:latin typeface="Arial"/>
                <a:ea typeface="Arial"/>
                <a:cs typeface="Arial"/>
                <a:sym typeface="Arial"/>
              </a:rPr>
              <a:t> Bylaws version 12.0 </a:t>
            </a:r>
            <a:r>
              <a:rPr lang="en-AU" sz="1400">
                <a:solidFill>
                  <a:schemeClr val="dk1"/>
                </a:solidFill>
                <a:latin typeface="Arial"/>
                <a:ea typeface="Arial"/>
                <a:cs typeface="Arial"/>
                <a:sym typeface="Arial"/>
              </a:rPr>
              <a:t>and our Policies, which are available in the </a:t>
            </a:r>
            <a:r>
              <a:rPr lang="en-AU" sz="1400">
                <a:solidFill>
                  <a:srgbClr val="FF610F"/>
                </a:solidFill>
                <a:latin typeface="Arial"/>
                <a:ea typeface="Arial"/>
                <a:cs typeface="Arial"/>
                <a:sym typeface="Arial"/>
              </a:rPr>
              <a:t>Chapter Handbook </a:t>
            </a:r>
            <a:r>
              <a:rPr lang="en-AU" sz="1400">
                <a:solidFill>
                  <a:schemeClr val="dk1"/>
                </a:solidFill>
                <a:latin typeface="Arial"/>
                <a:ea typeface="Arial"/>
                <a:cs typeface="Arial"/>
                <a:sym typeface="Arial"/>
              </a:rPr>
              <a:t>(which includes information about Board Director Roles and Responsibilities). </a:t>
            </a:r>
            <a:endParaRPr sz="1400">
              <a:solidFill>
                <a:srgbClr val="4F17A8"/>
              </a:solidFill>
              <a:latin typeface="Arial"/>
              <a:ea typeface="Arial"/>
              <a:cs typeface="Arial"/>
              <a:sym typeface="Arial"/>
            </a:endParaRPr>
          </a:p>
          <a:p>
            <a:pPr indent="0" lvl="0" marL="0" marR="356870" rtl="0" algn="l">
              <a:spcBef>
                <a:spcPts val="1800"/>
              </a:spcBef>
              <a:spcAft>
                <a:spcPts val="0"/>
              </a:spcAft>
              <a:buNone/>
            </a:pPr>
            <a:r>
              <a:rPr lang="en-AU" sz="1400">
                <a:solidFill>
                  <a:srgbClr val="4F17A8"/>
                </a:solidFill>
                <a:latin typeface="Arial"/>
                <a:ea typeface="Arial"/>
                <a:cs typeface="Arial"/>
                <a:sym typeface="Arial"/>
              </a:rPr>
              <a:t>All interested members should have read these documents before submitting a nomination.  These documents are available on the Chapter website.</a:t>
            </a:r>
            <a:endParaRPr/>
          </a:p>
          <a:p>
            <a:pPr indent="-285750" lvl="0" marL="285750" marR="356870" rtl="0" algn="l">
              <a:spcBef>
                <a:spcPts val="1800"/>
              </a:spcBef>
              <a:spcAft>
                <a:spcPts val="0"/>
              </a:spcAft>
              <a:buClr>
                <a:srgbClr val="4F17A8"/>
              </a:buClr>
              <a:buSzPts val="1400"/>
              <a:buFont typeface="Arial"/>
              <a:buChar char="•"/>
            </a:pPr>
            <a:r>
              <a:rPr lang="en-AU" sz="1400">
                <a:solidFill>
                  <a:srgbClr val="FF610F"/>
                </a:solidFill>
                <a:latin typeface="Arial"/>
                <a:ea typeface="Arial"/>
                <a:cs typeface="Arial"/>
                <a:sym typeface="Arial"/>
              </a:rPr>
              <a:t>PMI Sydney Chapter Bylaws Version 12.0</a:t>
            </a:r>
            <a:endParaRPr/>
          </a:p>
          <a:p>
            <a:pPr indent="-285750" lvl="0" marL="285750" marR="356870" rtl="0" algn="l">
              <a:spcBef>
                <a:spcPts val="1800"/>
              </a:spcBef>
              <a:spcAft>
                <a:spcPts val="0"/>
              </a:spcAft>
              <a:buClr>
                <a:srgbClr val="4F17A8"/>
              </a:buClr>
              <a:buSzPts val="1400"/>
              <a:buFont typeface="Arial"/>
              <a:buChar char="•"/>
            </a:pPr>
            <a:r>
              <a:rPr lang="en-AU" sz="1400">
                <a:solidFill>
                  <a:srgbClr val="FF610F"/>
                </a:solidFill>
                <a:latin typeface="Arial"/>
                <a:ea typeface="Arial"/>
                <a:cs typeface="Arial"/>
                <a:sym typeface="Arial"/>
              </a:rPr>
              <a:t>PMI Sydney Chapter Handbook</a:t>
            </a:r>
            <a:endParaRPr/>
          </a:p>
          <a:p>
            <a:pPr indent="-285750" lvl="0" marL="285750" marR="356870" rtl="0" algn="l">
              <a:spcBef>
                <a:spcPts val="1800"/>
              </a:spcBef>
              <a:spcAft>
                <a:spcPts val="0"/>
              </a:spcAft>
              <a:buClr>
                <a:srgbClr val="4F17A8"/>
              </a:buClr>
              <a:buSzPts val="1400"/>
              <a:buFont typeface="Arial"/>
              <a:buChar char="•"/>
            </a:pPr>
            <a:r>
              <a:rPr lang="en-AU" sz="1400" u="sng">
                <a:solidFill>
                  <a:srgbClr val="FF610F"/>
                </a:solidFill>
                <a:latin typeface="Arial"/>
                <a:ea typeface="Arial"/>
                <a:cs typeface="Arial"/>
                <a:sym typeface="Arial"/>
                <a:hlinkClick r:id="rId5">
                  <a:extLst>
                    <a:ext uri="{A12FA001-AC4F-418D-AE19-62706E023703}">
                      <ahyp:hlinkClr val="tx"/>
                    </a:ext>
                  </a:extLst>
                </a:hlinkClick>
              </a:rPr>
              <a:t>PMI Code of Ethics and Professional Conduct</a:t>
            </a:r>
            <a:endParaRPr sz="1400">
              <a:solidFill>
                <a:srgbClr val="FF610F"/>
              </a:solidFill>
              <a:latin typeface="Arial"/>
              <a:ea typeface="Arial"/>
              <a:cs typeface="Arial"/>
              <a:sym typeface="Arial"/>
            </a:endParaRPr>
          </a:p>
          <a:p>
            <a:pPr indent="0" lvl="0" marL="0" marR="356870" rtl="0" algn="ctr">
              <a:spcBef>
                <a:spcPts val="1800"/>
              </a:spcBef>
              <a:spcAft>
                <a:spcPts val="0"/>
              </a:spcAft>
              <a:buNone/>
            </a:pPr>
            <a:br>
              <a:rPr lang="en-AU" sz="1400">
                <a:solidFill>
                  <a:srgbClr val="FF610F"/>
                </a:solidFill>
                <a:latin typeface="Arial"/>
                <a:ea typeface="Arial"/>
                <a:cs typeface="Arial"/>
                <a:sym typeface="Arial"/>
              </a:rPr>
            </a:br>
            <a:endParaRPr sz="1400">
              <a:solidFill>
                <a:srgbClr val="FF610F"/>
              </a:solidFill>
              <a:latin typeface="Arial"/>
              <a:ea typeface="Arial"/>
              <a:cs typeface="Arial"/>
              <a:sym typeface="Arial"/>
            </a:endParaRPr>
          </a:p>
          <a:p>
            <a:pPr indent="0" lvl="0" marL="0" marR="356870" rtl="0" algn="ctr">
              <a:spcBef>
                <a:spcPts val="1200"/>
              </a:spcBef>
              <a:spcAft>
                <a:spcPts val="0"/>
              </a:spcAft>
              <a:buNone/>
            </a:pPr>
            <a:r>
              <a:rPr lang="en-AU" sz="1400">
                <a:solidFill>
                  <a:srgbClr val="FF610F"/>
                </a:solidFill>
                <a:latin typeface="Arial"/>
                <a:ea typeface="Arial"/>
                <a:cs typeface="Arial"/>
                <a:sym typeface="Arial"/>
              </a:rPr>
              <a:t>❖❖❖</a:t>
            </a:r>
            <a:endParaRPr sz="1400">
              <a:solidFill>
                <a:srgbClr val="FF610F"/>
              </a:solidFill>
              <a:latin typeface="Arial"/>
              <a:ea typeface="Arial"/>
              <a:cs typeface="Arial"/>
              <a:sym typeface="Arial"/>
            </a:endParaRPr>
          </a:p>
          <a:p>
            <a:pPr indent="0" lvl="0" marL="0" marR="356870" rtl="0" algn="ctr">
              <a:spcBef>
                <a:spcPts val="1200"/>
              </a:spcBef>
              <a:spcAft>
                <a:spcPts val="0"/>
              </a:spcAft>
              <a:buNone/>
            </a:pPr>
            <a:r>
              <a:rPr lang="en-AU" sz="1400">
                <a:solidFill>
                  <a:schemeClr val="dk1"/>
                </a:solidFill>
                <a:latin typeface="Arial"/>
                <a:ea typeface="Arial"/>
                <a:cs typeface="Arial"/>
                <a:sym typeface="Arial"/>
              </a:rPr>
              <a:t>Candidates who choose not to proceed with a nomination at any point are encouraged to consider volunteering options with the Chapter. </a:t>
            </a:r>
            <a:endParaRPr/>
          </a:p>
          <a:p>
            <a:pPr indent="0" lvl="0" marL="0" marR="356870" rtl="0" algn="ctr">
              <a:spcBef>
                <a:spcPts val="600"/>
              </a:spcBef>
              <a:spcAft>
                <a:spcPts val="0"/>
              </a:spcAft>
              <a:buNone/>
            </a:pPr>
            <a:r>
              <a:rPr lang="en-AU" sz="1400">
                <a:solidFill>
                  <a:schemeClr val="dk1"/>
                </a:solidFill>
                <a:latin typeface="Arial"/>
                <a:ea typeface="Arial"/>
                <a:cs typeface="Arial"/>
                <a:sym typeface="Arial"/>
              </a:rPr>
              <a:t>Please register for volunteering at </a:t>
            </a:r>
            <a:r>
              <a:rPr b="1" lang="en-AU" sz="1400" u="sng">
                <a:solidFill>
                  <a:srgbClr val="05BFE0"/>
                </a:solidFill>
                <a:latin typeface="Arial"/>
                <a:ea typeface="Arial"/>
                <a:cs typeface="Arial"/>
                <a:sym typeface="Arial"/>
                <a:hlinkClick r:id="rId6">
                  <a:extLst>
                    <a:ext uri="{A12FA001-AC4F-418D-AE19-62706E023703}">
                      <ahyp:hlinkClr val="tx"/>
                    </a:ext>
                  </a:extLst>
                </a:hlinkClick>
              </a:rPr>
              <a:t>pmisydney.org/volunteers</a:t>
            </a:r>
            <a:endParaRPr b="1" sz="1400">
              <a:solidFill>
                <a:srgbClr val="05BFE0"/>
              </a:solidFill>
              <a:latin typeface="Arial"/>
              <a:ea typeface="Arial"/>
              <a:cs typeface="Arial"/>
              <a:sym typeface="Arial"/>
            </a:endParaRPr>
          </a:p>
          <a:p>
            <a:pPr indent="0" lvl="0" marL="0" marR="356870" rtl="0" algn="ctr">
              <a:spcBef>
                <a:spcPts val="1200"/>
              </a:spcBef>
              <a:spcAft>
                <a:spcPts val="0"/>
              </a:spcAft>
              <a:buNone/>
            </a:pPr>
            <a:r>
              <a:rPr lang="en-AU" sz="1400">
                <a:solidFill>
                  <a:srgbClr val="FF610F"/>
                </a:solidFill>
                <a:latin typeface="Arial"/>
                <a:ea typeface="Arial"/>
                <a:cs typeface="Arial"/>
                <a:sym typeface="Arial"/>
              </a:rPr>
              <a:t>❖❖❖</a:t>
            </a:r>
            <a:endParaRPr sz="1400">
              <a:solidFill>
                <a:srgbClr val="FF610F"/>
              </a:solidFill>
              <a:latin typeface="Arial"/>
              <a:ea typeface="Arial"/>
              <a:cs typeface="Arial"/>
              <a:sym typeface="Arial"/>
            </a:endParaRPr>
          </a:p>
          <a:p>
            <a:pPr indent="0" lvl="0" marL="0" marR="356870" rtl="0" algn="just">
              <a:spcBef>
                <a:spcPts val="1200"/>
              </a:spcBef>
              <a:spcAft>
                <a:spcPts val="0"/>
              </a:spcAft>
              <a:buNone/>
            </a:pPr>
            <a:r>
              <a:t/>
            </a:r>
            <a:endParaRPr sz="1400">
              <a:solidFill>
                <a:schemeClr val="dk1"/>
              </a:solidFill>
              <a:latin typeface="Arial"/>
              <a:ea typeface="Arial"/>
              <a:cs typeface="Arial"/>
              <a:sym typeface="Arial"/>
            </a:endParaRPr>
          </a:p>
          <a:p>
            <a:pPr indent="0" lvl="0" marL="0" marR="356870" rtl="0" algn="l">
              <a:spcBef>
                <a:spcPts val="900"/>
              </a:spcBef>
              <a:spcAft>
                <a:spcPts val="0"/>
              </a:spcAft>
              <a:buNone/>
            </a:pPr>
            <a:r>
              <a:t/>
            </a:r>
            <a:endParaRPr sz="14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3"/>
          <p:cNvSpPr/>
          <p:nvPr/>
        </p:nvSpPr>
        <p:spPr>
          <a:xfrm>
            <a:off x="0" y="1961391"/>
            <a:ext cx="6876000" cy="6752095"/>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117" name="Google Shape;117;p3"/>
          <p:cNvSpPr/>
          <p:nvPr/>
        </p:nvSpPr>
        <p:spPr>
          <a:xfrm>
            <a:off x="186611" y="4454050"/>
            <a:ext cx="6491199" cy="4095341"/>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sp>
        <p:nvSpPr>
          <p:cNvPr id="118" name="Google Shape;118;p3"/>
          <p:cNvSpPr/>
          <p:nvPr/>
        </p:nvSpPr>
        <p:spPr>
          <a:xfrm>
            <a:off x="0" y="1259272"/>
            <a:ext cx="6876000" cy="720000"/>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AU" sz="2400">
                <a:solidFill>
                  <a:schemeClr val="lt1"/>
                </a:solidFill>
                <a:latin typeface="Arial"/>
                <a:ea typeface="Arial"/>
                <a:cs typeface="Arial"/>
                <a:sym typeface="Arial"/>
              </a:rPr>
              <a:t>Self-Assessment for Candidates</a:t>
            </a:r>
            <a:endParaRPr sz="2400">
              <a:solidFill>
                <a:schemeClr val="lt1"/>
              </a:solidFill>
              <a:latin typeface="Calibri"/>
              <a:ea typeface="Calibri"/>
              <a:cs typeface="Calibri"/>
              <a:sym typeface="Calibri"/>
            </a:endParaRPr>
          </a:p>
        </p:txBody>
      </p:sp>
      <p:sp>
        <p:nvSpPr>
          <p:cNvPr id="119" name="Google Shape;119;p3"/>
          <p:cNvSpPr/>
          <p:nvPr/>
        </p:nvSpPr>
        <p:spPr>
          <a:xfrm>
            <a:off x="187393" y="2114652"/>
            <a:ext cx="6491199" cy="2151650"/>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sp>
        <p:nvSpPr>
          <p:cNvPr id="120" name="Google Shape;120;p3"/>
          <p:cNvSpPr/>
          <p:nvPr/>
        </p:nvSpPr>
        <p:spPr>
          <a:xfrm>
            <a:off x="185999" y="2131324"/>
            <a:ext cx="6668263" cy="6582162"/>
          </a:xfrm>
          <a:prstGeom prst="rect">
            <a:avLst/>
          </a:prstGeom>
          <a:noFill/>
          <a:ln>
            <a:noFill/>
          </a:ln>
        </p:spPr>
        <p:txBody>
          <a:bodyPr anchorCtr="0" anchor="t" bIns="72000" lIns="72000" spcFirstLastPara="1" rIns="72000" wrap="square" tIns="72000">
            <a:noAutofit/>
          </a:bodyPr>
          <a:lstStyle/>
          <a:p>
            <a:pPr indent="0" lvl="0" marL="0" marR="356870" rtl="0" algn="just">
              <a:spcBef>
                <a:spcPts val="0"/>
              </a:spcBef>
              <a:spcAft>
                <a:spcPts val="0"/>
              </a:spcAft>
              <a:buNone/>
            </a:pPr>
            <a:r>
              <a:rPr lang="en-AU" sz="1600">
                <a:solidFill>
                  <a:srgbClr val="4F17A8"/>
                </a:solidFill>
                <a:latin typeface="Arial"/>
                <a:ea typeface="Arial"/>
                <a:cs typeface="Arial"/>
                <a:sym typeface="Arial"/>
              </a:rPr>
              <a:t>Introduction</a:t>
            </a:r>
            <a:endParaRPr/>
          </a:p>
          <a:p>
            <a:pPr indent="0" lvl="0" marL="0" marR="356870" rtl="0" algn="l">
              <a:spcBef>
                <a:spcPts val="1200"/>
              </a:spcBef>
              <a:spcAft>
                <a:spcPts val="0"/>
              </a:spcAft>
              <a:buNone/>
            </a:pPr>
            <a:r>
              <a:rPr lang="en-AU" sz="1400">
                <a:solidFill>
                  <a:schemeClr val="dk1"/>
                </a:solidFill>
                <a:latin typeface="Arial"/>
                <a:ea typeface="Arial"/>
                <a:cs typeface="Arial"/>
                <a:sym typeface="Arial"/>
              </a:rPr>
              <a:t>Before submitting a nomination, please complete this self-assessment. </a:t>
            </a:r>
            <a:br>
              <a:rPr lang="en-AU" sz="1400">
                <a:solidFill>
                  <a:schemeClr val="dk1"/>
                </a:solidFill>
                <a:latin typeface="Arial"/>
                <a:ea typeface="Arial"/>
                <a:cs typeface="Arial"/>
                <a:sym typeface="Arial"/>
              </a:rPr>
            </a:br>
            <a:br>
              <a:rPr lang="en-AU" sz="1400">
                <a:solidFill>
                  <a:schemeClr val="dk1"/>
                </a:solidFill>
                <a:latin typeface="Arial"/>
                <a:ea typeface="Arial"/>
                <a:cs typeface="Arial"/>
                <a:sym typeface="Arial"/>
              </a:rPr>
            </a:br>
            <a:r>
              <a:rPr lang="en-AU" sz="1400">
                <a:solidFill>
                  <a:schemeClr val="dk1"/>
                </a:solidFill>
                <a:latin typeface="Arial"/>
                <a:ea typeface="Arial"/>
                <a:cs typeface="Arial"/>
                <a:sym typeface="Arial"/>
              </a:rPr>
              <a:t>The PMISC is governed by local laws (NSW), our</a:t>
            </a:r>
            <a:r>
              <a:rPr lang="en-AU" sz="1400">
                <a:solidFill>
                  <a:srgbClr val="FF610F"/>
                </a:solidFill>
                <a:latin typeface="Arial"/>
                <a:ea typeface="Arial"/>
                <a:cs typeface="Arial"/>
                <a:sym typeface="Arial"/>
              </a:rPr>
              <a:t> Bylaws Version 12.0 </a:t>
            </a:r>
            <a:r>
              <a:rPr lang="en-AU" sz="1400">
                <a:solidFill>
                  <a:schemeClr val="dk1"/>
                </a:solidFill>
                <a:latin typeface="Arial"/>
                <a:ea typeface="Arial"/>
                <a:cs typeface="Arial"/>
                <a:sym typeface="Arial"/>
              </a:rPr>
              <a:t>and our Policies, which are available in the </a:t>
            </a:r>
            <a:r>
              <a:rPr lang="en-AU" sz="1400">
                <a:solidFill>
                  <a:srgbClr val="FF610F"/>
                </a:solidFill>
                <a:latin typeface="Arial"/>
                <a:ea typeface="Arial"/>
                <a:cs typeface="Arial"/>
                <a:sym typeface="Arial"/>
              </a:rPr>
              <a:t>Chapter Handbook </a:t>
            </a:r>
            <a:r>
              <a:rPr lang="en-AU" sz="1400">
                <a:solidFill>
                  <a:schemeClr val="dk1"/>
                </a:solidFill>
                <a:latin typeface="Arial"/>
                <a:ea typeface="Arial"/>
                <a:cs typeface="Arial"/>
                <a:sym typeface="Arial"/>
              </a:rPr>
              <a:t>(which includes information about Board Director Roles and Responsibilities).  </a:t>
            </a:r>
            <a:endParaRPr/>
          </a:p>
          <a:p>
            <a:pPr indent="0" lvl="0" marL="0" marR="356870" rtl="0" algn="just">
              <a:spcBef>
                <a:spcPts val="1200"/>
              </a:spcBef>
              <a:spcAft>
                <a:spcPts val="0"/>
              </a:spcAft>
              <a:buNone/>
            </a:pPr>
            <a:r>
              <a:rPr lang="en-AU" sz="1400">
                <a:solidFill>
                  <a:srgbClr val="4F17A8"/>
                </a:solidFill>
                <a:latin typeface="Arial"/>
                <a:ea typeface="Arial"/>
                <a:cs typeface="Arial"/>
                <a:sym typeface="Arial"/>
              </a:rPr>
              <a:t>All interested members should have read these documents </a:t>
            </a:r>
            <a:r>
              <a:rPr lang="en-AU" sz="1400" u="sng">
                <a:solidFill>
                  <a:srgbClr val="4F17A8"/>
                </a:solidFill>
                <a:latin typeface="Arial"/>
                <a:ea typeface="Arial"/>
                <a:cs typeface="Arial"/>
                <a:sym typeface="Arial"/>
              </a:rPr>
              <a:t>before</a:t>
            </a:r>
            <a:r>
              <a:rPr lang="en-AU" sz="1400">
                <a:solidFill>
                  <a:srgbClr val="4F17A8"/>
                </a:solidFill>
                <a:latin typeface="Arial"/>
                <a:ea typeface="Arial"/>
                <a:cs typeface="Arial"/>
                <a:sym typeface="Arial"/>
              </a:rPr>
              <a:t> commencing the self-assessment and submitting a nomination. </a:t>
            </a:r>
            <a:endParaRPr/>
          </a:p>
          <a:p>
            <a:pPr indent="0" lvl="0" marL="0" marR="356870" rtl="0" algn="just">
              <a:spcBef>
                <a:spcPts val="2400"/>
              </a:spcBef>
              <a:spcAft>
                <a:spcPts val="0"/>
              </a:spcAft>
              <a:buNone/>
            </a:pPr>
            <a:r>
              <a:rPr lang="en-AU" sz="1600">
                <a:solidFill>
                  <a:srgbClr val="4F17A8"/>
                </a:solidFill>
                <a:latin typeface="Arial"/>
                <a:ea typeface="Arial"/>
                <a:cs typeface="Arial"/>
                <a:sym typeface="Arial"/>
              </a:rPr>
              <a:t>Self-Assessment</a:t>
            </a:r>
            <a:endParaRPr/>
          </a:p>
          <a:p>
            <a:pPr indent="0" lvl="0" marL="0" marR="356870" rtl="0" algn="just">
              <a:spcBef>
                <a:spcPts val="1200"/>
              </a:spcBef>
              <a:spcAft>
                <a:spcPts val="0"/>
              </a:spcAft>
              <a:buNone/>
            </a:pPr>
            <a:r>
              <a:rPr lang="en-AU" sz="1400">
                <a:solidFill>
                  <a:schemeClr val="dk1"/>
                </a:solidFill>
                <a:latin typeface="Arial"/>
                <a:ea typeface="Arial"/>
                <a:cs typeface="Arial"/>
                <a:sym typeface="Arial"/>
              </a:rPr>
              <a:t>This self-assessment consists of three parts:</a:t>
            </a:r>
            <a:endParaRPr/>
          </a:p>
          <a:p>
            <a:pPr indent="0" lvl="1" marL="457200" marR="356870" rtl="0" algn="l">
              <a:spcBef>
                <a:spcPts val="1200"/>
              </a:spcBef>
              <a:spcAft>
                <a:spcPts val="0"/>
              </a:spcAft>
              <a:buNone/>
            </a:pPr>
            <a:r>
              <a:rPr b="0" i="0" lang="en-AU" sz="1400" u="none" cap="none" strike="noStrike">
                <a:solidFill>
                  <a:srgbClr val="4F17A8"/>
                </a:solidFill>
                <a:latin typeface="Arial"/>
                <a:ea typeface="Arial"/>
                <a:cs typeface="Arial"/>
                <a:sym typeface="Arial"/>
              </a:rPr>
              <a:t>Part 1: Acceptance of Commitments for Office </a:t>
            </a:r>
            <a:br>
              <a:rPr b="0" i="0" lang="en-AU" sz="1400" u="none" cap="none" strike="noStrike">
                <a:solidFill>
                  <a:schemeClr val="dk1"/>
                </a:solidFill>
                <a:latin typeface="Arial"/>
                <a:ea typeface="Arial"/>
                <a:cs typeface="Arial"/>
                <a:sym typeface="Arial"/>
              </a:rPr>
            </a:br>
            <a:r>
              <a:rPr b="0" i="1" lang="en-AU" sz="1400" u="none" cap="none" strike="noStrike">
                <a:solidFill>
                  <a:schemeClr val="dk1"/>
                </a:solidFill>
                <a:latin typeface="Arial"/>
                <a:ea typeface="Arial"/>
                <a:cs typeface="Arial"/>
                <a:sym typeface="Arial"/>
              </a:rPr>
              <a:t>You should be able to answer YES to all these statements. </a:t>
            </a:r>
            <a:endParaRPr/>
          </a:p>
          <a:p>
            <a:pPr indent="0" lvl="1" marL="457200" marR="356870" rtl="0" algn="l">
              <a:spcBef>
                <a:spcPts val="1200"/>
              </a:spcBef>
              <a:spcAft>
                <a:spcPts val="0"/>
              </a:spcAft>
              <a:buNone/>
            </a:pPr>
            <a:r>
              <a:rPr b="0" i="0" lang="en-AU" sz="1400" u="none" cap="none" strike="noStrike">
                <a:solidFill>
                  <a:srgbClr val="4F17A8"/>
                </a:solidFill>
                <a:latin typeface="Arial"/>
                <a:ea typeface="Arial"/>
                <a:cs typeface="Arial"/>
                <a:sym typeface="Arial"/>
              </a:rPr>
              <a:t>Part 2: Agreement to rules of Nomination</a:t>
            </a:r>
            <a:br>
              <a:rPr b="0" i="0" lang="en-AU" sz="1400" u="none" cap="none" strike="noStrike">
                <a:solidFill>
                  <a:schemeClr val="dk1"/>
                </a:solidFill>
                <a:latin typeface="Arial"/>
                <a:ea typeface="Arial"/>
                <a:cs typeface="Arial"/>
                <a:sym typeface="Arial"/>
              </a:rPr>
            </a:br>
            <a:r>
              <a:rPr b="0" i="1" lang="en-AU" sz="1400" u="none" cap="none" strike="noStrike">
                <a:solidFill>
                  <a:schemeClr val="dk1"/>
                </a:solidFill>
                <a:latin typeface="Arial"/>
                <a:ea typeface="Arial"/>
                <a:cs typeface="Arial"/>
                <a:sym typeface="Arial"/>
              </a:rPr>
              <a:t>You must agree to these rules to proceed with your Nomination.</a:t>
            </a:r>
            <a:endParaRPr/>
          </a:p>
          <a:p>
            <a:pPr indent="0" lvl="1" marL="457200" marR="356870" rtl="0" algn="l">
              <a:spcBef>
                <a:spcPts val="1200"/>
              </a:spcBef>
              <a:spcAft>
                <a:spcPts val="0"/>
              </a:spcAft>
              <a:buNone/>
            </a:pPr>
            <a:r>
              <a:rPr b="0" i="0" lang="en-AU" sz="1400" u="none" cap="none" strike="noStrike">
                <a:solidFill>
                  <a:srgbClr val="4F17A8"/>
                </a:solidFill>
                <a:latin typeface="Arial"/>
                <a:ea typeface="Arial"/>
                <a:cs typeface="Arial"/>
                <a:sym typeface="Arial"/>
              </a:rPr>
              <a:t>Part 3: Demonstration of Desirable Criteria of Candidates. </a:t>
            </a:r>
            <a:br>
              <a:rPr b="0" i="0" lang="en-AU" sz="1400" u="none" cap="none" strike="noStrike">
                <a:solidFill>
                  <a:schemeClr val="dk1"/>
                </a:solidFill>
                <a:latin typeface="Arial"/>
                <a:ea typeface="Arial"/>
                <a:cs typeface="Arial"/>
                <a:sym typeface="Arial"/>
              </a:rPr>
            </a:br>
            <a:r>
              <a:rPr b="0" i="1" lang="en-AU" sz="1400" u="none" cap="none" strike="noStrike">
                <a:solidFill>
                  <a:schemeClr val="dk1"/>
                </a:solidFill>
                <a:latin typeface="Arial"/>
                <a:ea typeface="Arial"/>
                <a:cs typeface="Arial"/>
                <a:sym typeface="Arial"/>
              </a:rPr>
              <a:t>Please reflect and consider if you possess some of the seven desirable criteria listed to be a candidate for a PMISC Board of Directors.</a:t>
            </a:r>
            <a:endParaRPr/>
          </a:p>
          <a:p>
            <a:pPr indent="0" lvl="0" marL="0" marR="356870" rtl="0" algn="ctr">
              <a:spcBef>
                <a:spcPts val="600"/>
              </a:spcBef>
              <a:spcAft>
                <a:spcPts val="0"/>
              </a:spcAft>
              <a:buNone/>
            </a:pPr>
            <a:r>
              <a:rPr lang="en-AU" sz="1400">
                <a:solidFill>
                  <a:srgbClr val="FF610F"/>
                </a:solidFill>
                <a:latin typeface="Arial"/>
                <a:ea typeface="Arial"/>
                <a:cs typeface="Arial"/>
                <a:sym typeface="Arial"/>
              </a:rPr>
              <a:t>❖❖❖</a:t>
            </a:r>
            <a:endParaRPr sz="1400">
              <a:solidFill>
                <a:srgbClr val="FF610F"/>
              </a:solidFill>
              <a:latin typeface="Arial"/>
              <a:ea typeface="Arial"/>
              <a:cs typeface="Arial"/>
              <a:sym typeface="Arial"/>
            </a:endParaRPr>
          </a:p>
          <a:p>
            <a:pPr indent="0" lvl="0" marL="0" marR="356870" rtl="0" algn="ctr">
              <a:spcBef>
                <a:spcPts val="600"/>
              </a:spcBef>
              <a:spcAft>
                <a:spcPts val="0"/>
              </a:spcAft>
              <a:buNone/>
            </a:pPr>
            <a:r>
              <a:rPr lang="en-AU" sz="1400">
                <a:solidFill>
                  <a:schemeClr val="dk1"/>
                </a:solidFill>
                <a:latin typeface="Arial"/>
                <a:ea typeface="Arial"/>
                <a:cs typeface="Arial"/>
                <a:sym typeface="Arial"/>
              </a:rPr>
              <a:t>Candidates who choose not to proceed with a nomination </a:t>
            </a:r>
            <a:br>
              <a:rPr lang="en-AU" sz="1400">
                <a:solidFill>
                  <a:schemeClr val="dk1"/>
                </a:solidFill>
                <a:latin typeface="Arial"/>
                <a:ea typeface="Arial"/>
                <a:cs typeface="Arial"/>
                <a:sym typeface="Arial"/>
              </a:rPr>
            </a:br>
            <a:r>
              <a:rPr lang="en-AU" sz="1400">
                <a:solidFill>
                  <a:schemeClr val="dk1"/>
                </a:solidFill>
                <a:latin typeface="Arial"/>
                <a:ea typeface="Arial"/>
                <a:cs typeface="Arial"/>
                <a:sym typeface="Arial"/>
              </a:rPr>
              <a:t>following the self-assessment are encouraged to consider </a:t>
            </a:r>
            <a:br>
              <a:rPr lang="en-AU" sz="1400">
                <a:solidFill>
                  <a:schemeClr val="dk1"/>
                </a:solidFill>
                <a:latin typeface="Arial"/>
                <a:ea typeface="Arial"/>
                <a:cs typeface="Arial"/>
                <a:sym typeface="Arial"/>
              </a:rPr>
            </a:br>
            <a:r>
              <a:rPr lang="en-AU" sz="1400">
                <a:solidFill>
                  <a:schemeClr val="dk1"/>
                </a:solidFill>
                <a:latin typeface="Arial"/>
                <a:ea typeface="Arial"/>
                <a:cs typeface="Arial"/>
                <a:sym typeface="Arial"/>
              </a:rPr>
              <a:t>volunteering options with the Chapter. </a:t>
            </a:r>
            <a:endParaRPr/>
          </a:p>
          <a:p>
            <a:pPr indent="0" lvl="0" marL="0" marR="356870" rtl="0" algn="ctr">
              <a:spcBef>
                <a:spcPts val="600"/>
              </a:spcBef>
              <a:spcAft>
                <a:spcPts val="0"/>
              </a:spcAft>
              <a:buNone/>
            </a:pPr>
            <a:r>
              <a:rPr lang="en-AU" sz="1400">
                <a:solidFill>
                  <a:schemeClr val="dk1"/>
                </a:solidFill>
                <a:latin typeface="Arial"/>
                <a:ea typeface="Arial"/>
                <a:cs typeface="Arial"/>
                <a:sym typeface="Arial"/>
              </a:rPr>
              <a:t>Please register for volunteering at </a:t>
            </a:r>
            <a:r>
              <a:rPr b="1" lang="en-AU" sz="1400" u="sng">
                <a:solidFill>
                  <a:srgbClr val="05BFE0"/>
                </a:solidFill>
                <a:latin typeface="Arial"/>
                <a:ea typeface="Arial"/>
                <a:cs typeface="Arial"/>
                <a:sym typeface="Arial"/>
                <a:hlinkClick r:id="rId3">
                  <a:extLst>
                    <a:ext uri="{A12FA001-AC4F-418D-AE19-62706E023703}">
                      <ahyp:hlinkClr val="tx"/>
                    </a:ext>
                  </a:extLst>
                </a:hlinkClick>
              </a:rPr>
              <a:t>pmisydney.org/volunteers</a:t>
            </a:r>
            <a:endParaRPr b="1" sz="1400">
              <a:solidFill>
                <a:srgbClr val="05BFE0"/>
              </a:solidFill>
              <a:latin typeface="Arial"/>
              <a:ea typeface="Arial"/>
              <a:cs typeface="Arial"/>
              <a:sym typeface="Arial"/>
            </a:endParaRPr>
          </a:p>
        </p:txBody>
      </p:sp>
      <p:sp>
        <p:nvSpPr>
          <p:cNvPr id="121" name="Google Shape;121;p3"/>
          <p:cNvSpPr/>
          <p:nvPr/>
        </p:nvSpPr>
        <p:spPr>
          <a:xfrm>
            <a:off x="-5789" y="1"/>
            <a:ext cx="6876000" cy="1259271"/>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pic>
        <p:nvPicPr>
          <p:cNvPr id="122" name="Google Shape;122;p3"/>
          <p:cNvPicPr preferRelativeResize="0"/>
          <p:nvPr/>
        </p:nvPicPr>
        <p:blipFill rotWithShape="1">
          <a:blip r:embed="rId4">
            <a:alphaModFix/>
          </a:blip>
          <a:srcRect b="0" l="0" r="0" t="0"/>
          <a:stretch/>
        </p:blipFill>
        <p:spPr>
          <a:xfrm>
            <a:off x="-11575" y="176679"/>
            <a:ext cx="2362258" cy="900000"/>
          </a:xfrm>
          <a:prstGeom prst="rect">
            <a:avLst/>
          </a:prstGeom>
          <a:noFill/>
          <a:ln>
            <a:noFill/>
          </a:ln>
        </p:spPr>
      </p:pic>
      <p:sp>
        <p:nvSpPr>
          <p:cNvPr id="123" name="Google Shape;123;p3"/>
          <p:cNvSpPr/>
          <p:nvPr/>
        </p:nvSpPr>
        <p:spPr>
          <a:xfrm>
            <a:off x="2164466" y="176679"/>
            <a:ext cx="4705111"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spcBef>
                <a:spcPts val="0"/>
              </a:spcBef>
              <a:spcAft>
                <a:spcPts val="0"/>
              </a:spcAft>
              <a:buNone/>
            </a:pPr>
            <a:r>
              <a:rPr b="1" lang="en-AU" sz="1800">
                <a:solidFill>
                  <a:schemeClr val="dk1"/>
                </a:solidFill>
                <a:latin typeface="Arial"/>
                <a:ea typeface="Arial"/>
                <a:cs typeface="Arial"/>
                <a:sym typeface="Arial"/>
              </a:rPr>
              <a:t>       2025 Board of Directors Election</a:t>
            </a:r>
            <a:endParaRPr/>
          </a:p>
          <a:p>
            <a:pPr indent="0" lvl="0" marL="0" marR="317500" rtl="0" algn="r">
              <a:spcBef>
                <a:spcPts val="0"/>
              </a:spcBef>
              <a:spcAft>
                <a:spcPts val="0"/>
              </a:spcAft>
              <a:buNone/>
            </a:pPr>
            <a:r>
              <a:rPr b="1" lang="en-AU" sz="1800">
                <a:solidFill>
                  <a:srgbClr val="4F17A8"/>
                </a:solidFill>
                <a:latin typeface="Arial"/>
                <a:ea typeface="Arial"/>
                <a:cs typeface="Arial"/>
                <a:sym typeface="Arial"/>
              </a:rPr>
              <a:t>Election Information</a:t>
            </a:r>
            <a:br>
              <a:rPr b="1" lang="en-AU" sz="800">
                <a:solidFill>
                  <a:schemeClr val="dk1"/>
                </a:solidFill>
                <a:latin typeface="Arial"/>
                <a:ea typeface="Arial"/>
                <a:cs typeface="Arial"/>
                <a:sym typeface="Arial"/>
              </a:rPr>
            </a:br>
            <a:r>
              <a:rPr lang="en-AU" sz="1600" u="sng">
                <a:solidFill>
                  <a:srgbClr val="FF610F"/>
                </a:solidFill>
                <a:latin typeface="Arial"/>
                <a:ea typeface="Arial"/>
                <a:cs typeface="Arial"/>
                <a:sym typeface="Arial"/>
                <a:hlinkClick r:id="rId5">
                  <a:extLst>
                    <a:ext uri="{A12FA001-AC4F-418D-AE19-62706E023703}">
                      <ahyp:hlinkClr val="tx"/>
                    </a:ext>
                  </a:extLst>
                </a:hlinkClick>
              </a:rPr>
              <a:t>nc@pmisydney.org</a:t>
            </a:r>
            <a:r>
              <a:rPr lang="en-AU" sz="1600">
                <a:solidFill>
                  <a:srgbClr val="FF610F"/>
                </a:solidFill>
                <a:latin typeface="Arial"/>
                <a:ea typeface="Arial"/>
                <a:cs typeface="Arial"/>
                <a:sym typeface="Arial"/>
              </a:rPr>
              <a:t> </a:t>
            </a:r>
            <a:endParaRPr sz="1800">
              <a:solidFill>
                <a:srgbClr val="FF610F"/>
              </a:solidFill>
              <a:latin typeface="Arial"/>
              <a:ea typeface="Arial"/>
              <a:cs typeface="Arial"/>
              <a:sym typeface="Arial"/>
            </a:endParaRPr>
          </a:p>
        </p:txBody>
      </p:sp>
      <p:sp>
        <p:nvSpPr>
          <p:cNvPr id="124" name="Google Shape;124;p3"/>
          <p:cNvSpPr/>
          <p:nvPr/>
        </p:nvSpPr>
        <p:spPr>
          <a:xfrm>
            <a:off x="0" y="8713486"/>
            <a:ext cx="6876000" cy="430513"/>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AU" sz="1400">
                <a:solidFill>
                  <a:schemeClr val="lt1"/>
                </a:solidFill>
                <a:latin typeface="Arial"/>
                <a:ea typeface="Arial"/>
                <a:cs typeface="Arial"/>
                <a:sym typeface="Arial"/>
              </a:rPr>
              <a:t>PMI Sydney Chapter – 2025 Elections</a:t>
            </a:r>
            <a:endParaRPr b="1" sz="1400">
              <a:solidFill>
                <a:schemeClr val="lt1"/>
              </a:solidFill>
              <a:latin typeface="Arial"/>
              <a:ea typeface="Arial"/>
              <a:cs typeface="Arial"/>
              <a:sym typeface="Arial"/>
            </a:endParaRPr>
          </a:p>
        </p:txBody>
      </p:sp>
      <p:grpSp>
        <p:nvGrpSpPr>
          <p:cNvPr id="125" name="Google Shape;125;p3"/>
          <p:cNvGrpSpPr/>
          <p:nvPr/>
        </p:nvGrpSpPr>
        <p:grpSpPr>
          <a:xfrm>
            <a:off x="6492388" y="8785486"/>
            <a:ext cx="288000" cy="288000"/>
            <a:chOff x="6507869" y="8793101"/>
            <a:chExt cx="288000" cy="288000"/>
          </a:xfrm>
        </p:grpSpPr>
        <p:sp>
          <p:nvSpPr>
            <p:cNvPr id="126" name="Google Shape;126;p3"/>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7" name="Google Shape;127;p3"/>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spcBef>
                  <a:spcPts val="0"/>
                </a:spcBef>
                <a:spcAft>
                  <a:spcPts val="0"/>
                </a:spcAft>
                <a:buNone/>
              </a:pPr>
              <a:r>
                <a:rPr b="1" lang="en-AU" sz="1600">
                  <a:solidFill>
                    <a:srgbClr val="FF610F"/>
                  </a:solidFill>
                  <a:latin typeface="Arial"/>
                  <a:ea typeface="Arial"/>
                  <a:cs typeface="Arial"/>
                  <a:sym typeface="Arial"/>
                </a:rPr>
                <a:t>3</a:t>
              </a:r>
              <a:endParaRPr sz="1600">
                <a:solidFill>
                  <a:srgbClr val="FF610F"/>
                </a:solidFill>
                <a:latin typeface="Calibri"/>
                <a:ea typeface="Calibri"/>
                <a:cs typeface="Calibri"/>
                <a:sym typeface="Calibr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4"/>
          <p:cNvSpPr/>
          <p:nvPr/>
        </p:nvSpPr>
        <p:spPr>
          <a:xfrm>
            <a:off x="-5790" y="1717589"/>
            <a:ext cx="6876000" cy="7067896"/>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133" name="Google Shape;133;p4"/>
          <p:cNvSpPr/>
          <p:nvPr/>
        </p:nvSpPr>
        <p:spPr>
          <a:xfrm>
            <a:off x="82557" y="6231847"/>
            <a:ext cx="6696000" cy="2337172"/>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34" name="Google Shape;134;p4"/>
          <p:cNvSpPr/>
          <p:nvPr/>
        </p:nvSpPr>
        <p:spPr>
          <a:xfrm>
            <a:off x="-5790" y="1250400"/>
            <a:ext cx="6876000" cy="46929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AU" sz="2000">
                <a:solidFill>
                  <a:schemeClr val="lt1"/>
                </a:solidFill>
                <a:latin typeface="Arial"/>
                <a:ea typeface="Arial"/>
                <a:cs typeface="Arial"/>
                <a:sym typeface="Arial"/>
              </a:rPr>
              <a:t>Self-Assessment for Candidates: Part 1</a:t>
            </a:r>
            <a:endParaRPr sz="2000">
              <a:solidFill>
                <a:schemeClr val="lt1"/>
              </a:solidFill>
              <a:latin typeface="Calibri"/>
              <a:ea typeface="Calibri"/>
              <a:cs typeface="Calibri"/>
              <a:sym typeface="Calibri"/>
            </a:endParaRPr>
          </a:p>
        </p:txBody>
      </p:sp>
      <p:sp>
        <p:nvSpPr>
          <p:cNvPr id="135" name="Google Shape;135;p4"/>
          <p:cNvSpPr/>
          <p:nvPr/>
        </p:nvSpPr>
        <p:spPr>
          <a:xfrm>
            <a:off x="82558" y="1802429"/>
            <a:ext cx="6732000" cy="4357312"/>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pic>
        <p:nvPicPr>
          <p:cNvPr descr="Chevron arrows with solid fill" id="136" name="Google Shape;136;p4"/>
          <p:cNvPicPr preferRelativeResize="0"/>
          <p:nvPr/>
        </p:nvPicPr>
        <p:blipFill rotWithShape="1">
          <a:blip r:embed="rId3">
            <a:alphaModFix/>
          </a:blip>
          <a:srcRect b="0" l="0" r="0" t="0"/>
          <a:stretch/>
        </p:blipFill>
        <p:spPr>
          <a:xfrm rot="10800000">
            <a:off x="6047901" y="5700831"/>
            <a:ext cx="479540" cy="479540"/>
          </a:xfrm>
          <a:prstGeom prst="rect">
            <a:avLst/>
          </a:prstGeom>
          <a:noFill/>
          <a:ln>
            <a:noFill/>
          </a:ln>
        </p:spPr>
      </p:pic>
      <p:sp>
        <p:nvSpPr>
          <p:cNvPr id="137" name="Google Shape;137;p4"/>
          <p:cNvSpPr/>
          <p:nvPr/>
        </p:nvSpPr>
        <p:spPr>
          <a:xfrm>
            <a:off x="-10633" y="8713486"/>
            <a:ext cx="6876000" cy="430513"/>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AU" sz="1400">
                <a:solidFill>
                  <a:schemeClr val="lt1"/>
                </a:solidFill>
                <a:latin typeface="Arial"/>
                <a:ea typeface="Arial"/>
                <a:cs typeface="Arial"/>
                <a:sym typeface="Arial"/>
              </a:rPr>
              <a:t>PMI Sydney Chapter – 2025 Elections</a:t>
            </a:r>
            <a:endParaRPr b="1" sz="1400">
              <a:solidFill>
                <a:schemeClr val="lt1"/>
              </a:solidFill>
              <a:latin typeface="Arial"/>
              <a:ea typeface="Arial"/>
              <a:cs typeface="Arial"/>
              <a:sym typeface="Arial"/>
            </a:endParaRPr>
          </a:p>
        </p:txBody>
      </p:sp>
      <p:grpSp>
        <p:nvGrpSpPr>
          <p:cNvPr id="138" name="Google Shape;138;p4"/>
          <p:cNvGrpSpPr/>
          <p:nvPr/>
        </p:nvGrpSpPr>
        <p:grpSpPr>
          <a:xfrm>
            <a:off x="6492388" y="8785486"/>
            <a:ext cx="288000" cy="288000"/>
            <a:chOff x="6507869" y="8793101"/>
            <a:chExt cx="288000" cy="288000"/>
          </a:xfrm>
        </p:grpSpPr>
        <p:sp>
          <p:nvSpPr>
            <p:cNvPr id="139" name="Google Shape;139;p4"/>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4"/>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spcBef>
                  <a:spcPts val="0"/>
                </a:spcBef>
                <a:spcAft>
                  <a:spcPts val="0"/>
                </a:spcAft>
                <a:buNone/>
              </a:pPr>
              <a:r>
                <a:rPr b="1" lang="en-AU" sz="1600">
                  <a:solidFill>
                    <a:srgbClr val="FF610F"/>
                  </a:solidFill>
                  <a:latin typeface="Arial"/>
                  <a:ea typeface="Arial"/>
                  <a:cs typeface="Arial"/>
                  <a:sym typeface="Arial"/>
                </a:rPr>
                <a:t>4</a:t>
              </a:r>
              <a:endParaRPr sz="1600">
                <a:solidFill>
                  <a:srgbClr val="FF610F"/>
                </a:solidFill>
                <a:latin typeface="Calibri"/>
                <a:ea typeface="Calibri"/>
                <a:cs typeface="Calibri"/>
                <a:sym typeface="Calibri"/>
              </a:endParaRPr>
            </a:p>
          </p:txBody>
        </p:sp>
      </p:grpSp>
      <p:sp>
        <p:nvSpPr>
          <p:cNvPr id="141" name="Google Shape;141;p4"/>
          <p:cNvSpPr/>
          <p:nvPr/>
        </p:nvSpPr>
        <p:spPr>
          <a:xfrm>
            <a:off x="-5790" y="0"/>
            <a:ext cx="6876000" cy="1259271"/>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pic>
        <p:nvPicPr>
          <p:cNvPr id="142" name="Google Shape;142;p4"/>
          <p:cNvPicPr preferRelativeResize="0"/>
          <p:nvPr/>
        </p:nvPicPr>
        <p:blipFill rotWithShape="1">
          <a:blip r:embed="rId4">
            <a:alphaModFix/>
          </a:blip>
          <a:srcRect b="0" l="0" r="0" t="0"/>
          <a:stretch/>
        </p:blipFill>
        <p:spPr>
          <a:xfrm>
            <a:off x="-10633" y="176679"/>
            <a:ext cx="2362258" cy="900000"/>
          </a:xfrm>
          <a:prstGeom prst="rect">
            <a:avLst/>
          </a:prstGeom>
          <a:noFill/>
          <a:ln>
            <a:noFill/>
          </a:ln>
        </p:spPr>
      </p:pic>
      <p:sp>
        <p:nvSpPr>
          <p:cNvPr id="143" name="Google Shape;143;p4"/>
          <p:cNvSpPr/>
          <p:nvPr/>
        </p:nvSpPr>
        <p:spPr>
          <a:xfrm>
            <a:off x="2230465"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spcBef>
                <a:spcPts val="0"/>
              </a:spcBef>
              <a:spcAft>
                <a:spcPts val="0"/>
              </a:spcAft>
              <a:buNone/>
            </a:pPr>
            <a:r>
              <a:rPr b="1" lang="en-AU" sz="1800">
                <a:solidFill>
                  <a:schemeClr val="dk1"/>
                </a:solidFill>
                <a:latin typeface="Arial"/>
                <a:ea typeface="Arial"/>
                <a:cs typeface="Arial"/>
                <a:sym typeface="Arial"/>
              </a:rPr>
              <a:t>       2025 Board of Directors Election</a:t>
            </a:r>
            <a:endParaRPr/>
          </a:p>
          <a:p>
            <a:pPr indent="0" lvl="0" marL="0" marR="317500" rtl="0" algn="r">
              <a:spcBef>
                <a:spcPts val="0"/>
              </a:spcBef>
              <a:spcAft>
                <a:spcPts val="0"/>
              </a:spcAft>
              <a:buNone/>
            </a:pPr>
            <a:r>
              <a:rPr b="1" lang="en-AU" sz="1800">
                <a:solidFill>
                  <a:srgbClr val="4F17A8"/>
                </a:solidFill>
                <a:latin typeface="Arial"/>
                <a:ea typeface="Arial"/>
                <a:cs typeface="Arial"/>
                <a:sym typeface="Arial"/>
              </a:rPr>
              <a:t>Election Information</a:t>
            </a:r>
            <a:br>
              <a:rPr b="1" lang="en-AU" sz="800">
                <a:solidFill>
                  <a:schemeClr val="dk1"/>
                </a:solidFill>
                <a:latin typeface="Arial"/>
                <a:ea typeface="Arial"/>
                <a:cs typeface="Arial"/>
                <a:sym typeface="Arial"/>
              </a:rPr>
            </a:br>
            <a:r>
              <a:rPr lang="en-AU" sz="1600" u="sng">
                <a:solidFill>
                  <a:srgbClr val="FF610F"/>
                </a:solidFill>
                <a:latin typeface="Arial"/>
                <a:ea typeface="Arial"/>
                <a:cs typeface="Arial"/>
                <a:sym typeface="Arial"/>
                <a:hlinkClick r:id="rId5">
                  <a:extLst>
                    <a:ext uri="{A12FA001-AC4F-418D-AE19-62706E023703}">
                      <ahyp:hlinkClr val="tx"/>
                    </a:ext>
                  </a:extLst>
                </a:hlinkClick>
              </a:rPr>
              <a:t>nc@pmisydney.org</a:t>
            </a:r>
            <a:r>
              <a:rPr lang="en-AU" sz="1600">
                <a:solidFill>
                  <a:srgbClr val="FF610F"/>
                </a:solidFill>
                <a:latin typeface="Arial"/>
                <a:ea typeface="Arial"/>
                <a:cs typeface="Arial"/>
                <a:sym typeface="Arial"/>
              </a:rPr>
              <a:t> </a:t>
            </a:r>
            <a:endParaRPr sz="1800">
              <a:solidFill>
                <a:srgbClr val="FF610F"/>
              </a:solidFill>
              <a:latin typeface="Arial"/>
              <a:ea typeface="Arial"/>
              <a:cs typeface="Arial"/>
              <a:sym typeface="Arial"/>
            </a:endParaRPr>
          </a:p>
        </p:txBody>
      </p:sp>
      <p:sp>
        <p:nvSpPr>
          <p:cNvPr id="144" name="Google Shape;144;p4"/>
          <p:cNvSpPr/>
          <p:nvPr/>
        </p:nvSpPr>
        <p:spPr>
          <a:xfrm>
            <a:off x="98539" y="1802428"/>
            <a:ext cx="6778557" cy="6745959"/>
          </a:xfrm>
          <a:prstGeom prst="rect">
            <a:avLst/>
          </a:prstGeom>
          <a:noFill/>
          <a:ln>
            <a:noFill/>
          </a:ln>
        </p:spPr>
        <p:txBody>
          <a:bodyPr anchorCtr="0" anchor="t" bIns="72000" lIns="72000" spcFirstLastPara="1" rIns="72000" wrap="square" tIns="72000">
            <a:noAutofit/>
          </a:bodyPr>
          <a:lstStyle/>
          <a:p>
            <a:pPr indent="0" lvl="0" marL="0" marR="356870" rtl="0" algn="just">
              <a:spcBef>
                <a:spcPts val="0"/>
              </a:spcBef>
              <a:spcAft>
                <a:spcPts val="0"/>
              </a:spcAft>
              <a:buNone/>
            </a:pPr>
            <a:r>
              <a:rPr lang="en-AU" sz="1600">
                <a:solidFill>
                  <a:srgbClr val="4F17A8"/>
                </a:solidFill>
                <a:latin typeface="Arial"/>
                <a:ea typeface="Arial"/>
                <a:cs typeface="Arial"/>
                <a:sym typeface="Arial"/>
              </a:rPr>
              <a:t>Part 1: Acceptance of Commitments for Office </a:t>
            </a:r>
            <a:endParaRPr/>
          </a:p>
          <a:p>
            <a:pPr indent="0" lvl="0" marL="0" marR="356870" rtl="0" algn="l">
              <a:spcBef>
                <a:spcPts val="300"/>
              </a:spcBef>
              <a:spcAft>
                <a:spcPts val="0"/>
              </a:spcAft>
              <a:buNone/>
            </a:pPr>
            <a:r>
              <a:rPr i="1" lang="en-AU" sz="1400">
                <a:solidFill>
                  <a:schemeClr val="dk1"/>
                </a:solidFill>
                <a:latin typeface="Arial"/>
                <a:ea typeface="Arial"/>
                <a:cs typeface="Arial"/>
                <a:sym typeface="Arial"/>
              </a:rPr>
              <a:t>You should be able to answer </a:t>
            </a:r>
            <a:r>
              <a:rPr b="1" i="1" lang="en-AU" sz="1400">
                <a:solidFill>
                  <a:schemeClr val="dk1"/>
                </a:solidFill>
                <a:latin typeface="Arial"/>
                <a:ea typeface="Arial"/>
                <a:cs typeface="Arial"/>
                <a:sym typeface="Arial"/>
              </a:rPr>
              <a:t>YES  </a:t>
            </a:r>
            <a:r>
              <a:rPr i="1" lang="en-AU" sz="1400">
                <a:solidFill>
                  <a:schemeClr val="dk1"/>
                </a:solidFill>
                <a:latin typeface="Arial"/>
                <a:ea typeface="Arial"/>
                <a:cs typeface="Arial"/>
                <a:sym typeface="Arial"/>
              </a:rPr>
              <a:t>to all these statements. </a:t>
            </a:r>
            <a:endParaRPr/>
          </a:p>
          <a:p>
            <a:pPr indent="-285750" lvl="0" marL="285750" marR="356870" rtl="0" algn="just">
              <a:spcBef>
                <a:spcPts val="9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am willing to devote the time and effort required as an Officer of the Sydney Chapter – this includes committing to attend at least 75% of Board Meetings each year. </a:t>
            </a:r>
            <a:endParaRPr/>
          </a:p>
          <a:p>
            <a:pPr indent="-285750" lvl="0" marL="285750" marR="356870" rtl="0" algn="l">
              <a:spcBef>
                <a:spcPts val="6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will sign a Confidentiality Agreement regarding Board operations (and related information) and complete the Conflict-of-Interest forms.</a:t>
            </a:r>
            <a:endParaRPr/>
          </a:p>
          <a:p>
            <a:pPr indent="-285750" lvl="0" marL="285750" marR="356870" rtl="0" algn="l">
              <a:spcBef>
                <a:spcPts val="6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am  prepared to abide by the policies of the PMI Sydney Chapter and uphold the governance practices of the chapter in an ethical and professional manner.</a:t>
            </a:r>
            <a:endParaRPr/>
          </a:p>
          <a:p>
            <a:pPr indent="-285750" lvl="0" marL="285750" marR="356870" rtl="0" algn="l">
              <a:spcBef>
                <a:spcPts val="6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am a member in good standing of PMI and of the PMI Sydney Chapter.</a:t>
            </a:r>
            <a:endParaRPr/>
          </a:p>
          <a:p>
            <a:pPr indent="-285750" lvl="0" marL="285750" marR="356870" rtl="0" algn="l">
              <a:spcBef>
                <a:spcPts val="6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am prepared to commit to undertake any role and portfolio on the Board during my tenure (two years). </a:t>
            </a:r>
            <a:endParaRPr/>
          </a:p>
          <a:p>
            <a:pPr indent="-285750" lvl="0" marL="285750" marR="356870" rtl="0" algn="l">
              <a:spcBef>
                <a:spcPts val="6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have read all the reference material and understand that I am </a:t>
            </a:r>
            <a:r>
              <a:rPr b="1" lang="en-AU" sz="1400" u="sng">
                <a:solidFill>
                  <a:srgbClr val="05BFE0"/>
                </a:solidFill>
                <a:latin typeface="Arial"/>
                <a:ea typeface="Arial"/>
                <a:cs typeface="Arial"/>
                <a:sym typeface="Arial"/>
              </a:rPr>
              <a:t>eligible</a:t>
            </a:r>
            <a:r>
              <a:rPr lang="en-AU" sz="1400">
                <a:solidFill>
                  <a:srgbClr val="05BFE0"/>
                </a:solidFill>
                <a:latin typeface="Arial"/>
                <a:ea typeface="Arial"/>
                <a:cs typeface="Arial"/>
                <a:sym typeface="Arial"/>
              </a:rPr>
              <a:t>*</a:t>
            </a:r>
            <a:r>
              <a:rPr lang="en-AU" sz="1400">
                <a:solidFill>
                  <a:schemeClr val="dk1"/>
                </a:solidFill>
                <a:latin typeface="Arial"/>
                <a:ea typeface="Arial"/>
                <a:cs typeface="Arial"/>
                <a:sym typeface="Arial"/>
              </a:rPr>
              <a:t> for nomination.</a:t>
            </a:r>
            <a:endParaRPr/>
          </a:p>
          <a:p>
            <a:pPr indent="-285750" lvl="0" marL="285750" marR="356870" rtl="0" algn="l">
              <a:spcBef>
                <a:spcPts val="6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have previous volunteer experience with PMI of any PMI Chapter for at least six (6) months in the last three (3) years.</a:t>
            </a:r>
            <a:endParaRPr sz="1000">
              <a:solidFill>
                <a:schemeClr val="dk1"/>
              </a:solidFill>
              <a:latin typeface="Arial"/>
              <a:ea typeface="Arial"/>
              <a:cs typeface="Arial"/>
              <a:sym typeface="Arial"/>
            </a:endParaRPr>
          </a:p>
          <a:p>
            <a:pPr indent="0" lvl="1" marL="273050" marR="356870" rtl="0" algn="l">
              <a:spcBef>
                <a:spcPts val="600"/>
              </a:spcBef>
              <a:spcAft>
                <a:spcPts val="0"/>
              </a:spcAft>
              <a:buNone/>
            </a:pPr>
            <a:r>
              <a:rPr b="0" i="1" lang="en-AU" sz="1400" u="none" cap="none" strike="noStrike">
                <a:solidFill>
                  <a:srgbClr val="4F17A8"/>
                </a:solidFill>
                <a:latin typeface="Arial"/>
                <a:ea typeface="Arial"/>
                <a:cs typeface="Arial"/>
                <a:sym typeface="Arial"/>
              </a:rPr>
              <a:t>If you can respond YES to all the above, please continue to Part 2.</a:t>
            </a:r>
            <a:endParaRPr/>
          </a:p>
          <a:p>
            <a:pPr indent="0" lvl="0" marL="0" marR="356870" rtl="0" algn="l">
              <a:spcBef>
                <a:spcPts val="300"/>
              </a:spcBef>
              <a:spcAft>
                <a:spcPts val="0"/>
              </a:spcAft>
              <a:buNone/>
            </a:pPr>
            <a:r>
              <a:rPr lang="en-AU" sz="1400">
                <a:solidFill>
                  <a:srgbClr val="05BFE0"/>
                </a:solidFill>
                <a:latin typeface="Arial"/>
                <a:ea typeface="Arial"/>
                <a:cs typeface="Arial"/>
                <a:sym typeface="Arial"/>
              </a:rPr>
              <a:t>IMPORTANT NOTE ON ELIGIBILITY</a:t>
            </a:r>
            <a:endParaRPr/>
          </a:p>
          <a:p>
            <a:pPr indent="0" lvl="0" marL="0" marR="356870" rtl="0" algn="l">
              <a:spcBef>
                <a:spcPts val="300"/>
              </a:spcBef>
              <a:spcAft>
                <a:spcPts val="0"/>
              </a:spcAft>
              <a:buNone/>
            </a:pPr>
            <a:r>
              <a:rPr lang="en-AU" sz="1400">
                <a:solidFill>
                  <a:schemeClr val="dk1"/>
                </a:solidFill>
                <a:latin typeface="Arial"/>
                <a:ea typeface="Arial"/>
                <a:cs typeface="Arial"/>
                <a:sym typeface="Arial"/>
              </a:rPr>
              <a:t>Candidates should pay attention to the following. Candidates will be deemed </a:t>
            </a:r>
            <a:r>
              <a:rPr lang="en-AU" sz="1400" u="sng">
                <a:solidFill>
                  <a:schemeClr val="dk1"/>
                </a:solidFill>
                <a:latin typeface="Arial"/>
                <a:ea typeface="Arial"/>
                <a:cs typeface="Arial"/>
                <a:sym typeface="Arial"/>
              </a:rPr>
              <a:t>ineligible for nomination</a:t>
            </a:r>
            <a:r>
              <a:rPr lang="en-AU" sz="1400">
                <a:solidFill>
                  <a:schemeClr val="dk1"/>
                </a:solidFill>
                <a:latin typeface="Arial"/>
                <a:ea typeface="Arial"/>
                <a:cs typeface="Arial"/>
                <a:sym typeface="Arial"/>
              </a:rPr>
              <a:t> if any of the below apply: </a:t>
            </a:r>
            <a:endParaRPr/>
          </a:p>
          <a:p>
            <a:pPr indent="-184150" lvl="1" marL="450850" marR="356870" rtl="0" algn="l">
              <a:spcBef>
                <a:spcPts val="3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have unsatisfactory performance as a previous Board member</a:t>
            </a:r>
            <a:endParaRPr/>
          </a:p>
          <a:p>
            <a:pPr indent="-184150" lvl="1" marL="450850" marR="356870" rtl="0" algn="l">
              <a:spcBef>
                <a:spcPts val="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have history of previous breach of fiduciary duty</a:t>
            </a:r>
            <a:endParaRPr/>
          </a:p>
          <a:p>
            <a:pPr indent="-184150" lvl="1" marL="450850" marR="356870" rtl="0" algn="l">
              <a:spcBef>
                <a:spcPts val="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am an undischarged Bankrupt</a:t>
            </a:r>
            <a:endParaRPr/>
          </a:p>
          <a:p>
            <a:pPr indent="-184150" lvl="1" marL="450850" marR="356870" rtl="0" algn="l">
              <a:spcBef>
                <a:spcPts val="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am being banned from becoming a director by ASIC, or being convicted of offences under the Corporations or Associations Acts</a:t>
            </a:r>
            <a:endParaRPr/>
          </a:p>
          <a:p>
            <a:pPr indent="-184150" lvl="1" marL="450850" marR="356870" rtl="0" algn="l">
              <a:spcBef>
                <a:spcPts val="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am a listed PMI Authorised Training Partner (ATP) owner and/or trainer registered with an ATP</a:t>
            </a:r>
            <a:endParaRPr/>
          </a:p>
          <a:p>
            <a:pPr indent="-184150" lvl="1" marL="450850" marR="356870" rtl="0" algn="l">
              <a:spcBef>
                <a:spcPts val="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am under 18 years old</a:t>
            </a:r>
            <a:endParaRPr b="0" i="1" sz="1400" u="none" cap="none" strike="noStrike">
              <a:solidFill>
                <a:srgbClr val="4F17A8"/>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5"/>
          <p:cNvSpPr/>
          <p:nvPr/>
        </p:nvSpPr>
        <p:spPr>
          <a:xfrm>
            <a:off x="-5790" y="1720078"/>
            <a:ext cx="6876000" cy="7044517"/>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150" name="Google Shape;150;p5"/>
          <p:cNvSpPr/>
          <p:nvPr/>
        </p:nvSpPr>
        <p:spPr>
          <a:xfrm>
            <a:off x="-5789" y="1250400"/>
            <a:ext cx="6876000" cy="46929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AU" sz="2000">
                <a:solidFill>
                  <a:schemeClr val="lt1"/>
                </a:solidFill>
                <a:latin typeface="Arial"/>
                <a:ea typeface="Arial"/>
                <a:cs typeface="Arial"/>
                <a:sym typeface="Arial"/>
              </a:rPr>
              <a:t>Self-Assessment for Candidates: Part 2</a:t>
            </a:r>
            <a:endParaRPr sz="2000">
              <a:solidFill>
                <a:schemeClr val="lt1"/>
              </a:solidFill>
              <a:latin typeface="Calibri"/>
              <a:ea typeface="Calibri"/>
              <a:cs typeface="Calibri"/>
              <a:sym typeface="Calibri"/>
            </a:endParaRPr>
          </a:p>
        </p:txBody>
      </p:sp>
      <p:sp>
        <p:nvSpPr>
          <p:cNvPr id="151" name="Google Shape;151;p5"/>
          <p:cNvSpPr/>
          <p:nvPr/>
        </p:nvSpPr>
        <p:spPr>
          <a:xfrm>
            <a:off x="85155" y="1821654"/>
            <a:ext cx="6694110" cy="6804000"/>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sp>
        <p:nvSpPr>
          <p:cNvPr id="152" name="Google Shape;152;p5"/>
          <p:cNvSpPr/>
          <p:nvPr/>
        </p:nvSpPr>
        <p:spPr>
          <a:xfrm>
            <a:off x="94353" y="1830727"/>
            <a:ext cx="6696000" cy="6812246"/>
          </a:xfrm>
          <a:prstGeom prst="rect">
            <a:avLst/>
          </a:prstGeom>
          <a:noFill/>
          <a:ln>
            <a:noFill/>
          </a:ln>
        </p:spPr>
        <p:txBody>
          <a:bodyPr anchorCtr="0" anchor="t" bIns="72000" lIns="72000" spcFirstLastPara="1" rIns="0" wrap="square" tIns="72000">
            <a:noAutofit/>
          </a:bodyPr>
          <a:lstStyle/>
          <a:p>
            <a:pPr indent="0" lvl="0" marL="0" marR="356870" rtl="0" algn="l">
              <a:spcBef>
                <a:spcPts val="0"/>
              </a:spcBef>
              <a:spcAft>
                <a:spcPts val="0"/>
              </a:spcAft>
              <a:buNone/>
            </a:pPr>
            <a:r>
              <a:rPr lang="en-AU" sz="1600">
                <a:solidFill>
                  <a:srgbClr val="4F17A8"/>
                </a:solidFill>
                <a:latin typeface="Arial"/>
                <a:ea typeface="Arial"/>
                <a:cs typeface="Arial"/>
                <a:sym typeface="Arial"/>
              </a:rPr>
              <a:t>Part 2: Agreement to rules of Nomination</a:t>
            </a:r>
            <a:br>
              <a:rPr lang="en-AU" sz="1600">
                <a:solidFill>
                  <a:schemeClr val="dk1"/>
                </a:solidFill>
                <a:latin typeface="Arial"/>
                <a:ea typeface="Arial"/>
                <a:cs typeface="Arial"/>
                <a:sym typeface="Arial"/>
              </a:rPr>
            </a:br>
            <a:r>
              <a:rPr i="1" lang="en-AU" sz="1400">
                <a:solidFill>
                  <a:schemeClr val="dk1"/>
                </a:solidFill>
                <a:latin typeface="Arial"/>
                <a:ea typeface="Arial"/>
                <a:cs typeface="Arial"/>
                <a:sym typeface="Arial"/>
              </a:rPr>
              <a:t>You must agree to these rules to proceed with your Nomination</a:t>
            </a:r>
            <a:endParaRPr i="1" sz="1600">
              <a:solidFill>
                <a:schemeClr val="dk1"/>
              </a:solidFill>
              <a:latin typeface="Arial"/>
              <a:ea typeface="Arial"/>
              <a:cs typeface="Arial"/>
              <a:sym typeface="Arial"/>
            </a:endParaRPr>
          </a:p>
          <a:p>
            <a:pPr indent="-285750" lvl="0" marL="285750" marR="356870" rtl="0" algn="just">
              <a:spcBef>
                <a:spcPts val="12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understand that I must be aware of, and provide, my nomination and all supplementary information in the time frames provided by the Nominating Committee (late nominations will not be considered).</a:t>
            </a:r>
            <a:endParaRPr/>
          </a:p>
          <a:p>
            <a:pPr indent="-285750" lvl="0" marL="285750" marR="356870" rtl="0" algn="l">
              <a:spcBef>
                <a:spcPts val="12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understand that the Regional Nominating Committee isn’t responsible for any omissions or errors in the information or materials that I have provided. Any non-compliant submission or information will be returned for correction and resubmission. </a:t>
            </a:r>
            <a:endParaRPr/>
          </a:p>
          <a:p>
            <a:pPr indent="-285750" lvl="0" marL="285750" marR="356870" rtl="0" algn="l">
              <a:spcBef>
                <a:spcPts val="12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understand that I must reside in the geographical areas of the Chapter’s operation (i.e., NSW / ACT) for a minimum of six months each year. The six-month period does not need to be continuous.</a:t>
            </a:r>
            <a:endParaRPr/>
          </a:p>
          <a:p>
            <a:pPr indent="-285750" lvl="0" marL="285750" marR="356870" rtl="0" algn="l">
              <a:spcBef>
                <a:spcPts val="12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understand that all PMI Sydney Chapter Board members are volunteers. </a:t>
            </a:r>
            <a:endParaRPr/>
          </a:p>
          <a:p>
            <a:pPr indent="-285750" lvl="0" marL="285750" marR="356870" rtl="0" algn="l">
              <a:spcBef>
                <a:spcPts val="12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understand that I am nominating for a position on the Board, and that Portfolio allocations will occur at the first Board meeting after the Election results are advised.  </a:t>
            </a:r>
            <a:r>
              <a:rPr i="1" lang="en-AU" sz="1200">
                <a:solidFill>
                  <a:schemeClr val="dk1"/>
                </a:solidFill>
                <a:latin typeface="Arial"/>
                <a:ea typeface="Arial"/>
                <a:cs typeface="Arial"/>
                <a:sym typeface="Arial"/>
              </a:rPr>
              <a:t>(Noted that each of the existing Directors in continuing positions has agreed to relinquish their current positions to allow all board members an equal opportunity to fill any role.)</a:t>
            </a:r>
            <a:endParaRPr/>
          </a:p>
          <a:p>
            <a:pPr indent="-285750" lvl="0" marL="285750" marR="356870" rtl="0" algn="l">
              <a:spcBef>
                <a:spcPts val="12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understand that proceeding with a nomination indicates that I have completed the self assessment and understand the eligibility requirements. </a:t>
            </a:r>
            <a:endParaRPr/>
          </a:p>
          <a:p>
            <a:pPr indent="-285750" lvl="0" marL="285750" marR="356870" rtl="0" algn="l">
              <a:spcBef>
                <a:spcPts val="1200"/>
              </a:spcBef>
              <a:spcAft>
                <a:spcPts val="0"/>
              </a:spcAft>
              <a:buClr>
                <a:srgbClr val="FF610F"/>
              </a:buClr>
              <a:buSzPts val="1400"/>
              <a:buFont typeface="Noto Sans Symbols"/>
              <a:buChar char="❑"/>
            </a:pPr>
            <a:r>
              <a:rPr lang="en-AU" sz="1400">
                <a:solidFill>
                  <a:schemeClr val="dk1"/>
                </a:solidFill>
                <a:latin typeface="Arial"/>
                <a:ea typeface="Arial"/>
                <a:cs typeface="Arial"/>
                <a:sym typeface="Arial"/>
              </a:rPr>
              <a:t>I understand and agree to accept the decisions of the Nominating Committee. </a:t>
            </a:r>
            <a:endParaRPr sz="1400">
              <a:solidFill>
                <a:srgbClr val="FF610F"/>
              </a:solidFill>
              <a:latin typeface="Arial"/>
              <a:ea typeface="Arial"/>
              <a:cs typeface="Arial"/>
              <a:sym typeface="Arial"/>
            </a:endParaRPr>
          </a:p>
          <a:p>
            <a:pPr indent="0" lvl="0" marL="0" marR="356870" rtl="0" algn="ctr">
              <a:spcBef>
                <a:spcPts val="1200"/>
              </a:spcBef>
              <a:spcAft>
                <a:spcPts val="0"/>
              </a:spcAft>
              <a:buNone/>
            </a:pPr>
            <a:r>
              <a:rPr i="1" lang="en-AU" sz="1400">
                <a:solidFill>
                  <a:srgbClr val="4F17A8"/>
                </a:solidFill>
                <a:latin typeface="Arial"/>
                <a:ea typeface="Arial"/>
                <a:cs typeface="Arial"/>
                <a:sym typeface="Arial"/>
              </a:rPr>
              <a:t>If you agree to all the above rules, please continue to Part 3.</a:t>
            </a:r>
            <a:endParaRPr/>
          </a:p>
          <a:p>
            <a:pPr indent="0" lvl="0" marL="0" marR="356870" rtl="0" algn="ctr">
              <a:spcBef>
                <a:spcPts val="600"/>
              </a:spcBef>
              <a:spcAft>
                <a:spcPts val="0"/>
              </a:spcAft>
              <a:buNone/>
            </a:pPr>
            <a:r>
              <a:t/>
            </a:r>
            <a:endParaRPr sz="1400">
              <a:solidFill>
                <a:srgbClr val="FF610F"/>
              </a:solidFill>
              <a:latin typeface="Arial"/>
              <a:ea typeface="Arial"/>
              <a:cs typeface="Arial"/>
              <a:sym typeface="Arial"/>
            </a:endParaRPr>
          </a:p>
          <a:p>
            <a:pPr indent="0" lvl="0" marL="0" marR="356870" rtl="0" algn="ctr">
              <a:spcBef>
                <a:spcPts val="600"/>
              </a:spcBef>
              <a:spcAft>
                <a:spcPts val="0"/>
              </a:spcAft>
              <a:buNone/>
            </a:pPr>
            <a:r>
              <a:t/>
            </a:r>
            <a:endParaRPr sz="1400">
              <a:solidFill>
                <a:schemeClr val="dk1"/>
              </a:solidFill>
              <a:latin typeface="Arial"/>
              <a:ea typeface="Arial"/>
              <a:cs typeface="Arial"/>
              <a:sym typeface="Arial"/>
            </a:endParaRPr>
          </a:p>
        </p:txBody>
      </p:sp>
      <p:pic>
        <p:nvPicPr>
          <p:cNvPr descr="Chevron arrows with solid fill" id="153" name="Google Shape;153;p5"/>
          <p:cNvPicPr preferRelativeResize="0"/>
          <p:nvPr/>
        </p:nvPicPr>
        <p:blipFill rotWithShape="1">
          <a:blip r:embed="rId3">
            <a:alphaModFix/>
          </a:blip>
          <a:srcRect b="0" l="0" r="0" t="0"/>
          <a:stretch/>
        </p:blipFill>
        <p:spPr>
          <a:xfrm rot="10800000">
            <a:off x="5808393" y="8031260"/>
            <a:ext cx="479540" cy="479540"/>
          </a:xfrm>
          <a:prstGeom prst="rect">
            <a:avLst/>
          </a:prstGeom>
          <a:noFill/>
          <a:ln>
            <a:noFill/>
          </a:ln>
        </p:spPr>
      </p:pic>
      <p:sp>
        <p:nvSpPr>
          <p:cNvPr id="154" name="Google Shape;154;p5"/>
          <p:cNvSpPr/>
          <p:nvPr/>
        </p:nvSpPr>
        <p:spPr>
          <a:xfrm>
            <a:off x="-5790" y="8713486"/>
            <a:ext cx="6876000" cy="430513"/>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AU" sz="1400">
                <a:solidFill>
                  <a:schemeClr val="lt1"/>
                </a:solidFill>
                <a:latin typeface="Arial"/>
                <a:ea typeface="Arial"/>
                <a:cs typeface="Arial"/>
                <a:sym typeface="Arial"/>
              </a:rPr>
              <a:t>PMI Sydney Chapter – 2025 Elections</a:t>
            </a:r>
            <a:endParaRPr b="1" sz="1400">
              <a:solidFill>
                <a:schemeClr val="lt1"/>
              </a:solidFill>
              <a:latin typeface="Arial"/>
              <a:ea typeface="Arial"/>
              <a:cs typeface="Arial"/>
              <a:sym typeface="Arial"/>
            </a:endParaRPr>
          </a:p>
        </p:txBody>
      </p:sp>
      <p:grpSp>
        <p:nvGrpSpPr>
          <p:cNvPr id="155" name="Google Shape;155;p5"/>
          <p:cNvGrpSpPr/>
          <p:nvPr/>
        </p:nvGrpSpPr>
        <p:grpSpPr>
          <a:xfrm>
            <a:off x="6492388" y="8785486"/>
            <a:ext cx="288000" cy="288000"/>
            <a:chOff x="6507869" y="8793101"/>
            <a:chExt cx="288000" cy="288000"/>
          </a:xfrm>
        </p:grpSpPr>
        <p:sp>
          <p:nvSpPr>
            <p:cNvPr id="156" name="Google Shape;156;p5"/>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7" name="Google Shape;157;p5"/>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spcBef>
                  <a:spcPts val="0"/>
                </a:spcBef>
                <a:spcAft>
                  <a:spcPts val="0"/>
                </a:spcAft>
                <a:buNone/>
              </a:pPr>
              <a:r>
                <a:rPr b="1" lang="en-AU" sz="1600">
                  <a:solidFill>
                    <a:srgbClr val="FF610F"/>
                  </a:solidFill>
                  <a:latin typeface="Arial"/>
                  <a:ea typeface="Arial"/>
                  <a:cs typeface="Arial"/>
                  <a:sym typeface="Arial"/>
                </a:rPr>
                <a:t>5</a:t>
              </a:r>
              <a:endParaRPr sz="1600">
                <a:solidFill>
                  <a:srgbClr val="FF610F"/>
                </a:solidFill>
                <a:latin typeface="Calibri"/>
                <a:ea typeface="Calibri"/>
                <a:cs typeface="Calibri"/>
                <a:sym typeface="Calibri"/>
              </a:endParaRPr>
            </a:p>
          </p:txBody>
        </p:sp>
      </p:grpSp>
      <p:sp>
        <p:nvSpPr>
          <p:cNvPr id="158" name="Google Shape;158;p5"/>
          <p:cNvSpPr/>
          <p:nvPr/>
        </p:nvSpPr>
        <p:spPr>
          <a:xfrm>
            <a:off x="-5789" y="0"/>
            <a:ext cx="6876000" cy="1259271"/>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pic>
        <p:nvPicPr>
          <p:cNvPr id="159" name="Google Shape;159;p5"/>
          <p:cNvPicPr preferRelativeResize="0"/>
          <p:nvPr/>
        </p:nvPicPr>
        <p:blipFill rotWithShape="1">
          <a:blip r:embed="rId4">
            <a:alphaModFix/>
          </a:blip>
          <a:srcRect b="0" l="0" r="0" t="0"/>
          <a:stretch/>
        </p:blipFill>
        <p:spPr>
          <a:xfrm>
            <a:off x="-10633" y="176679"/>
            <a:ext cx="2362258" cy="900000"/>
          </a:xfrm>
          <a:prstGeom prst="rect">
            <a:avLst/>
          </a:prstGeom>
          <a:noFill/>
          <a:ln>
            <a:noFill/>
          </a:ln>
        </p:spPr>
      </p:pic>
      <p:sp>
        <p:nvSpPr>
          <p:cNvPr id="160" name="Google Shape;160;p5"/>
          <p:cNvSpPr/>
          <p:nvPr/>
        </p:nvSpPr>
        <p:spPr>
          <a:xfrm>
            <a:off x="2230465"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spcBef>
                <a:spcPts val="0"/>
              </a:spcBef>
              <a:spcAft>
                <a:spcPts val="0"/>
              </a:spcAft>
              <a:buNone/>
            </a:pPr>
            <a:r>
              <a:rPr b="1" lang="en-AU" sz="1800">
                <a:solidFill>
                  <a:schemeClr val="dk1"/>
                </a:solidFill>
                <a:latin typeface="Arial"/>
                <a:ea typeface="Arial"/>
                <a:cs typeface="Arial"/>
                <a:sym typeface="Arial"/>
              </a:rPr>
              <a:t>       2025 Board of Directors Election</a:t>
            </a:r>
            <a:endParaRPr/>
          </a:p>
          <a:p>
            <a:pPr indent="0" lvl="0" marL="0" marR="317500" rtl="0" algn="r">
              <a:spcBef>
                <a:spcPts val="0"/>
              </a:spcBef>
              <a:spcAft>
                <a:spcPts val="0"/>
              </a:spcAft>
              <a:buNone/>
            </a:pPr>
            <a:r>
              <a:rPr b="1" lang="en-AU" sz="1800">
                <a:solidFill>
                  <a:srgbClr val="4F17A8"/>
                </a:solidFill>
                <a:latin typeface="Arial"/>
                <a:ea typeface="Arial"/>
                <a:cs typeface="Arial"/>
                <a:sym typeface="Arial"/>
              </a:rPr>
              <a:t>Election Information</a:t>
            </a:r>
            <a:br>
              <a:rPr b="1" lang="en-AU" sz="800">
                <a:solidFill>
                  <a:schemeClr val="dk1"/>
                </a:solidFill>
                <a:latin typeface="Arial"/>
                <a:ea typeface="Arial"/>
                <a:cs typeface="Arial"/>
                <a:sym typeface="Arial"/>
              </a:rPr>
            </a:br>
            <a:r>
              <a:rPr lang="en-AU" sz="1600" u="sng">
                <a:solidFill>
                  <a:srgbClr val="FF610F"/>
                </a:solidFill>
                <a:latin typeface="Arial"/>
                <a:ea typeface="Arial"/>
                <a:cs typeface="Arial"/>
                <a:sym typeface="Arial"/>
                <a:hlinkClick r:id="rId5">
                  <a:extLst>
                    <a:ext uri="{A12FA001-AC4F-418D-AE19-62706E023703}">
                      <ahyp:hlinkClr val="tx"/>
                    </a:ext>
                  </a:extLst>
                </a:hlinkClick>
              </a:rPr>
              <a:t>nc@pmisydney.org</a:t>
            </a:r>
            <a:r>
              <a:rPr lang="en-AU" sz="1600">
                <a:solidFill>
                  <a:srgbClr val="FF610F"/>
                </a:solidFill>
                <a:latin typeface="Arial"/>
                <a:ea typeface="Arial"/>
                <a:cs typeface="Arial"/>
                <a:sym typeface="Arial"/>
              </a:rPr>
              <a:t> </a:t>
            </a:r>
            <a:endParaRPr sz="1800">
              <a:solidFill>
                <a:srgbClr val="FF610F"/>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6"/>
          <p:cNvSpPr/>
          <p:nvPr/>
        </p:nvSpPr>
        <p:spPr>
          <a:xfrm>
            <a:off x="-5790" y="1721021"/>
            <a:ext cx="6876000" cy="7020000"/>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166" name="Google Shape;166;p6"/>
          <p:cNvSpPr/>
          <p:nvPr/>
        </p:nvSpPr>
        <p:spPr>
          <a:xfrm>
            <a:off x="-5789" y="1250400"/>
            <a:ext cx="6876000" cy="46929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AU" sz="2000">
                <a:solidFill>
                  <a:schemeClr val="lt1"/>
                </a:solidFill>
                <a:latin typeface="Arial"/>
                <a:ea typeface="Arial"/>
                <a:cs typeface="Arial"/>
                <a:sym typeface="Arial"/>
              </a:rPr>
              <a:t>Self-Assessment for Candidates: Part 3</a:t>
            </a:r>
            <a:endParaRPr sz="2000">
              <a:solidFill>
                <a:schemeClr val="lt1"/>
              </a:solidFill>
              <a:latin typeface="Calibri"/>
              <a:ea typeface="Calibri"/>
              <a:cs typeface="Calibri"/>
              <a:sym typeface="Calibri"/>
            </a:endParaRPr>
          </a:p>
        </p:txBody>
      </p:sp>
      <p:sp>
        <p:nvSpPr>
          <p:cNvPr id="167" name="Google Shape;167;p6"/>
          <p:cNvSpPr/>
          <p:nvPr/>
        </p:nvSpPr>
        <p:spPr>
          <a:xfrm>
            <a:off x="85155" y="1829021"/>
            <a:ext cx="6694110" cy="6804000"/>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sp>
        <p:nvSpPr>
          <p:cNvPr id="168" name="Google Shape;168;p6"/>
          <p:cNvSpPr/>
          <p:nvPr/>
        </p:nvSpPr>
        <p:spPr>
          <a:xfrm>
            <a:off x="94348" y="1829136"/>
            <a:ext cx="6988840" cy="6821542"/>
          </a:xfrm>
          <a:prstGeom prst="rect">
            <a:avLst/>
          </a:prstGeom>
          <a:noFill/>
          <a:ln>
            <a:noFill/>
          </a:ln>
        </p:spPr>
        <p:txBody>
          <a:bodyPr anchorCtr="0" anchor="t" bIns="144000" lIns="144000" spcFirstLastPara="1" rIns="0" wrap="square" tIns="144000">
            <a:noAutofit/>
          </a:bodyPr>
          <a:lstStyle/>
          <a:p>
            <a:pPr indent="0" lvl="0" marL="0" marR="356870" rtl="0" algn="l">
              <a:spcBef>
                <a:spcPts val="0"/>
              </a:spcBef>
              <a:spcAft>
                <a:spcPts val="0"/>
              </a:spcAft>
              <a:buNone/>
            </a:pPr>
            <a:r>
              <a:rPr lang="en-AU" sz="1600">
                <a:solidFill>
                  <a:srgbClr val="4F17A8"/>
                </a:solidFill>
                <a:latin typeface="Arial"/>
                <a:ea typeface="Arial"/>
                <a:cs typeface="Arial"/>
                <a:sym typeface="Arial"/>
              </a:rPr>
              <a:t>Part 3: Demonstration of Desirable Criteria of Candidates. </a:t>
            </a:r>
            <a:br>
              <a:rPr lang="en-AU" sz="1600">
                <a:solidFill>
                  <a:schemeClr val="dk1"/>
                </a:solidFill>
                <a:latin typeface="Arial"/>
                <a:ea typeface="Arial"/>
                <a:cs typeface="Arial"/>
                <a:sym typeface="Arial"/>
              </a:rPr>
            </a:br>
            <a:r>
              <a:rPr i="1" lang="en-AU" sz="1200">
                <a:solidFill>
                  <a:schemeClr val="dk1"/>
                </a:solidFill>
                <a:latin typeface="Arial"/>
                <a:ea typeface="Arial"/>
                <a:cs typeface="Arial"/>
                <a:sym typeface="Arial"/>
              </a:rPr>
              <a:t>Please reflect and consider if you possess some of the seven desirable criteria listed to be a candidate for a PMISC Board of Directors. You will need to address this in your application for nomination. </a:t>
            </a:r>
            <a:endParaRPr/>
          </a:p>
          <a:p>
            <a:pPr indent="-342900" lvl="0" marL="342900" marR="356870" rtl="0" algn="l">
              <a:spcBef>
                <a:spcPts val="200"/>
              </a:spcBef>
              <a:spcAft>
                <a:spcPts val="0"/>
              </a:spcAft>
              <a:buClr>
                <a:srgbClr val="FF610F"/>
              </a:buClr>
              <a:buSzPts val="1400"/>
              <a:buFont typeface="Calibri"/>
              <a:buAutoNum type="arabicPeriod"/>
            </a:pPr>
            <a:r>
              <a:rPr b="1" lang="en-AU" sz="1400">
                <a:solidFill>
                  <a:schemeClr val="dk1"/>
                </a:solidFill>
                <a:latin typeface="Arial"/>
                <a:ea typeface="Arial"/>
                <a:cs typeface="Arial"/>
                <a:sym typeface="Arial"/>
              </a:rPr>
              <a:t>PROJECT, PROGRAM OR PORTFOLIO MANAGER EXPERIENCE</a:t>
            </a:r>
            <a:br>
              <a:rPr b="1" lang="en-AU" sz="1400">
                <a:solidFill>
                  <a:schemeClr val="dk1"/>
                </a:solidFill>
                <a:latin typeface="Arial"/>
                <a:ea typeface="Arial"/>
                <a:cs typeface="Arial"/>
                <a:sym typeface="Arial"/>
              </a:rPr>
            </a:br>
            <a:r>
              <a:rPr lang="en-AU" sz="1100">
                <a:solidFill>
                  <a:schemeClr val="dk1"/>
                </a:solidFill>
                <a:latin typeface="Arial"/>
                <a:ea typeface="Arial"/>
                <a:cs typeface="Arial"/>
                <a:sym typeface="Arial"/>
              </a:rPr>
              <a:t>- For example: The candidate is a subject matter expert and able to significantly participate in market perspective discussions that will contribute to strategy formation.</a:t>
            </a:r>
            <a:endParaRPr/>
          </a:p>
          <a:p>
            <a:pPr indent="-342900" lvl="0" marL="342900" marR="356870" rtl="0" algn="l">
              <a:spcBef>
                <a:spcPts val="200"/>
              </a:spcBef>
              <a:spcAft>
                <a:spcPts val="0"/>
              </a:spcAft>
              <a:buClr>
                <a:srgbClr val="FF610F"/>
              </a:buClr>
              <a:buSzPts val="1400"/>
              <a:buFont typeface="Calibri"/>
              <a:buAutoNum type="arabicPeriod"/>
            </a:pPr>
            <a:r>
              <a:rPr b="1" lang="en-AU" sz="1400">
                <a:solidFill>
                  <a:schemeClr val="dk1"/>
                </a:solidFill>
                <a:latin typeface="Arial"/>
                <a:ea typeface="Arial"/>
                <a:cs typeface="Arial"/>
                <a:sym typeface="Arial"/>
              </a:rPr>
              <a:t>KNOWLEDGE OF PMI SYDNEY CHAPTER FUNCTIONING </a:t>
            </a:r>
            <a:br>
              <a:rPr b="1" lang="en-AU" sz="1400">
                <a:solidFill>
                  <a:schemeClr val="dk1"/>
                </a:solidFill>
                <a:latin typeface="Arial"/>
                <a:ea typeface="Arial"/>
                <a:cs typeface="Arial"/>
                <a:sym typeface="Arial"/>
              </a:rPr>
            </a:br>
            <a:r>
              <a:rPr lang="en-AU" sz="1100">
                <a:solidFill>
                  <a:schemeClr val="dk1"/>
                </a:solidFill>
                <a:latin typeface="Arial"/>
                <a:ea typeface="Arial"/>
                <a:cs typeface="Arial"/>
                <a:sym typeface="Arial"/>
              </a:rPr>
              <a:t>- For example: Good understanding of Chapter’s current strategy (mission, objectives and goals), governance structure, organisation, programs, products and services, which can be achieved through volunteering exposure, corporate council, or other ways of collaboration with Chapter.</a:t>
            </a:r>
            <a:endParaRPr/>
          </a:p>
          <a:p>
            <a:pPr indent="-342900" lvl="0" marL="342900" marR="356870" rtl="0" algn="l">
              <a:spcBef>
                <a:spcPts val="200"/>
              </a:spcBef>
              <a:spcAft>
                <a:spcPts val="0"/>
              </a:spcAft>
              <a:buClr>
                <a:srgbClr val="FF610F"/>
              </a:buClr>
              <a:buSzPts val="1400"/>
              <a:buFont typeface="Calibri"/>
              <a:buAutoNum type="arabicPeriod"/>
            </a:pPr>
            <a:r>
              <a:rPr b="1" lang="en-AU" sz="1400">
                <a:solidFill>
                  <a:schemeClr val="dk1"/>
                </a:solidFill>
                <a:latin typeface="Arial"/>
                <a:ea typeface="Arial"/>
                <a:cs typeface="Arial"/>
                <a:sym typeface="Arial"/>
              </a:rPr>
              <a:t>STRATEGIC PLANNING EXPERIENCE </a:t>
            </a:r>
            <a:br>
              <a:rPr b="1" lang="en-AU" sz="1200">
                <a:solidFill>
                  <a:schemeClr val="dk1"/>
                </a:solidFill>
                <a:latin typeface="Arial"/>
                <a:ea typeface="Arial"/>
                <a:cs typeface="Arial"/>
                <a:sym typeface="Arial"/>
              </a:rPr>
            </a:br>
            <a:r>
              <a:rPr lang="en-AU" sz="1100">
                <a:solidFill>
                  <a:schemeClr val="dk1"/>
                </a:solidFill>
                <a:latin typeface="Arial"/>
                <a:ea typeface="Arial"/>
                <a:cs typeface="Arial"/>
                <a:sym typeface="Arial"/>
              </a:rPr>
              <a:t>- For example: Professional development focused on strategic planning (courses, seminars, etc.); devised and/or contributed to strategies and policies ensuring that an organisation met its goals; worked in a strategy function; or experience in a project portfolio management role.</a:t>
            </a:r>
            <a:endParaRPr/>
          </a:p>
          <a:p>
            <a:pPr indent="-342900" lvl="0" marL="342900" marR="356870" rtl="0" algn="l">
              <a:spcBef>
                <a:spcPts val="200"/>
              </a:spcBef>
              <a:spcAft>
                <a:spcPts val="0"/>
              </a:spcAft>
              <a:buClr>
                <a:srgbClr val="FF610F"/>
              </a:buClr>
              <a:buSzPts val="1400"/>
              <a:buFont typeface="Calibri"/>
              <a:buAutoNum type="arabicPeriod"/>
            </a:pPr>
            <a:r>
              <a:rPr b="1" lang="en-AU" sz="1400">
                <a:solidFill>
                  <a:schemeClr val="dk1"/>
                </a:solidFill>
                <a:latin typeface="Arial"/>
                <a:ea typeface="Arial"/>
                <a:cs typeface="Arial"/>
                <a:sym typeface="Arial"/>
              </a:rPr>
              <a:t>SENIOR MANAGEMENT EXPERIENCE </a:t>
            </a:r>
            <a:br>
              <a:rPr b="1" lang="en-AU" sz="1200">
                <a:solidFill>
                  <a:schemeClr val="dk1"/>
                </a:solidFill>
                <a:latin typeface="Arial"/>
                <a:ea typeface="Arial"/>
                <a:cs typeface="Arial"/>
                <a:sym typeface="Arial"/>
              </a:rPr>
            </a:br>
            <a:r>
              <a:rPr lang="en-AU" sz="1100">
                <a:solidFill>
                  <a:schemeClr val="dk1"/>
                </a:solidFill>
                <a:latin typeface="Arial"/>
                <a:ea typeface="Arial"/>
                <a:cs typeface="Arial"/>
                <a:sym typeface="Arial"/>
              </a:rPr>
              <a:t>- For example: Senior management position in a corporation, non-profit and/or academic institution; managing teams; responsible for day-to-day activities; understands and can articulate the big picture and key drivers of an organisation; establishing performance targets.</a:t>
            </a:r>
            <a:endParaRPr/>
          </a:p>
          <a:p>
            <a:pPr indent="-342900" lvl="0" marL="342900" marR="356870" rtl="0" algn="l">
              <a:spcBef>
                <a:spcPts val="200"/>
              </a:spcBef>
              <a:spcAft>
                <a:spcPts val="0"/>
              </a:spcAft>
              <a:buClr>
                <a:srgbClr val="FF610F"/>
              </a:buClr>
              <a:buSzPts val="1400"/>
              <a:buFont typeface="Calibri"/>
              <a:buAutoNum type="arabicPeriod"/>
            </a:pPr>
            <a:r>
              <a:rPr b="1" lang="en-AU" sz="1400">
                <a:solidFill>
                  <a:schemeClr val="dk1"/>
                </a:solidFill>
                <a:latin typeface="Arial"/>
                <a:ea typeface="Arial"/>
                <a:cs typeface="Arial"/>
                <a:sym typeface="Arial"/>
              </a:rPr>
              <a:t>BOARD/GOVERNANCE EXPERIENCE </a:t>
            </a:r>
            <a:br>
              <a:rPr b="1" lang="en-AU" sz="1200">
                <a:solidFill>
                  <a:schemeClr val="dk1"/>
                </a:solidFill>
                <a:latin typeface="Arial"/>
                <a:ea typeface="Arial"/>
                <a:cs typeface="Arial"/>
                <a:sym typeface="Arial"/>
              </a:rPr>
            </a:br>
            <a:r>
              <a:rPr lang="en-AU" sz="1100">
                <a:solidFill>
                  <a:schemeClr val="dk1"/>
                </a:solidFill>
                <a:latin typeface="Arial"/>
                <a:ea typeface="Arial"/>
                <a:cs typeface="Arial"/>
                <a:sym typeface="Arial"/>
              </a:rPr>
              <a:t>- For example: Strategic dialogue and decision-making; fiduciary oversight; good governance practices; dealing with CEO matters; succession planning.</a:t>
            </a:r>
            <a:endParaRPr/>
          </a:p>
          <a:p>
            <a:pPr indent="-342900" lvl="0" marL="342900" marR="356870" rtl="0" algn="l">
              <a:spcBef>
                <a:spcPts val="200"/>
              </a:spcBef>
              <a:spcAft>
                <a:spcPts val="0"/>
              </a:spcAft>
              <a:buClr>
                <a:srgbClr val="FF610F"/>
              </a:buClr>
              <a:buSzPts val="1400"/>
              <a:buFont typeface="Calibri"/>
              <a:buAutoNum type="arabicPeriod"/>
            </a:pPr>
            <a:r>
              <a:rPr b="1" lang="en-AU" sz="1400">
                <a:solidFill>
                  <a:schemeClr val="dk1"/>
                </a:solidFill>
                <a:latin typeface="Arial"/>
                <a:ea typeface="Arial"/>
                <a:cs typeface="Arial"/>
                <a:sym typeface="Arial"/>
              </a:rPr>
              <a:t>FINANCIAL LITERACY </a:t>
            </a:r>
            <a:br>
              <a:rPr b="1" lang="en-AU" sz="1200">
                <a:solidFill>
                  <a:schemeClr val="dk1"/>
                </a:solidFill>
                <a:latin typeface="Arial"/>
                <a:ea typeface="Arial"/>
                <a:cs typeface="Arial"/>
                <a:sym typeface="Arial"/>
              </a:rPr>
            </a:br>
            <a:r>
              <a:rPr lang="en-AU" sz="1100">
                <a:solidFill>
                  <a:schemeClr val="dk1"/>
                </a:solidFill>
                <a:latin typeface="Arial"/>
                <a:ea typeface="Arial"/>
                <a:cs typeface="Arial"/>
                <a:sym typeface="Arial"/>
              </a:rPr>
              <a:t>- For example: Good understanding of key financial concepts (balance sheet, profit and loss, forecasts, etc.) and financial reports, or experience in tying financial statements to programs and strategy for a comprehensive view.</a:t>
            </a:r>
            <a:endParaRPr/>
          </a:p>
          <a:p>
            <a:pPr indent="-342900" lvl="0" marL="342900" marR="356870" rtl="0" algn="l">
              <a:spcBef>
                <a:spcPts val="200"/>
              </a:spcBef>
              <a:spcAft>
                <a:spcPts val="0"/>
              </a:spcAft>
              <a:buClr>
                <a:srgbClr val="FF610F"/>
              </a:buClr>
              <a:buSzPts val="1400"/>
              <a:buFont typeface="Calibri"/>
              <a:buAutoNum type="arabicPeriod"/>
            </a:pPr>
            <a:r>
              <a:rPr b="1" lang="en-AU" sz="1400">
                <a:solidFill>
                  <a:schemeClr val="dk1"/>
                </a:solidFill>
                <a:latin typeface="Arial"/>
                <a:ea typeface="Arial"/>
                <a:cs typeface="Arial"/>
                <a:sym typeface="Arial"/>
              </a:rPr>
              <a:t>VOLUNTEER/LEADERSHIP EXPERIENCE </a:t>
            </a:r>
            <a:br>
              <a:rPr b="1" lang="en-AU" sz="1200">
                <a:solidFill>
                  <a:schemeClr val="dk1"/>
                </a:solidFill>
                <a:latin typeface="Arial"/>
                <a:ea typeface="Arial"/>
                <a:cs typeface="Arial"/>
                <a:sym typeface="Arial"/>
              </a:rPr>
            </a:br>
            <a:r>
              <a:rPr lang="en-AU" sz="1100">
                <a:solidFill>
                  <a:schemeClr val="dk1"/>
                </a:solidFill>
                <a:latin typeface="Arial"/>
                <a:ea typeface="Arial"/>
                <a:cs typeface="Arial"/>
                <a:sym typeface="Arial"/>
              </a:rPr>
              <a:t>- For example: The understanding and appreciation of working in a collaborative, collegial, respectful, and productive way with people having diverse backgrounds and viewpoints.</a:t>
            </a:r>
            <a:endParaRPr/>
          </a:p>
          <a:p>
            <a:pPr indent="0" lvl="0" marL="0" marR="356870" rtl="0" algn="ctr">
              <a:spcBef>
                <a:spcPts val="700"/>
              </a:spcBef>
              <a:spcAft>
                <a:spcPts val="0"/>
              </a:spcAft>
              <a:buNone/>
            </a:pPr>
            <a:r>
              <a:rPr i="1" lang="en-AU" sz="1400">
                <a:solidFill>
                  <a:srgbClr val="4F17A8"/>
                </a:solidFill>
                <a:latin typeface="Arial"/>
                <a:ea typeface="Arial"/>
                <a:cs typeface="Arial"/>
                <a:sym typeface="Arial"/>
              </a:rPr>
              <a:t>If you are confident that you can demonstrate some of the</a:t>
            </a:r>
            <a:br>
              <a:rPr i="1" lang="en-AU" sz="1400">
                <a:solidFill>
                  <a:srgbClr val="4F17A8"/>
                </a:solidFill>
                <a:latin typeface="Arial"/>
                <a:ea typeface="Arial"/>
                <a:cs typeface="Arial"/>
                <a:sym typeface="Arial"/>
              </a:rPr>
            </a:br>
            <a:r>
              <a:rPr i="1" lang="en-AU" sz="1400">
                <a:solidFill>
                  <a:srgbClr val="4F17A8"/>
                </a:solidFill>
                <a:latin typeface="Arial"/>
                <a:ea typeface="Arial"/>
                <a:cs typeface="Arial"/>
                <a:sym typeface="Arial"/>
              </a:rPr>
              <a:t> above criterion,  please continue to the next page.</a:t>
            </a:r>
            <a:endParaRPr sz="1400">
              <a:solidFill>
                <a:schemeClr val="dk1"/>
              </a:solidFill>
              <a:latin typeface="Arial"/>
              <a:ea typeface="Arial"/>
              <a:cs typeface="Arial"/>
              <a:sym typeface="Arial"/>
            </a:endParaRPr>
          </a:p>
        </p:txBody>
      </p:sp>
      <p:sp>
        <p:nvSpPr>
          <p:cNvPr id="169" name="Google Shape;169;p6"/>
          <p:cNvSpPr/>
          <p:nvPr/>
        </p:nvSpPr>
        <p:spPr>
          <a:xfrm>
            <a:off x="-5790" y="8713486"/>
            <a:ext cx="6876000" cy="430513"/>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AU" sz="1400">
                <a:solidFill>
                  <a:schemeClr val="lt1"/>
                </a:solidFill>
                <a:latin typeface="Arial"/>
                <a:ea typeface="Arial"/>
                <a:cs typeface="Arial"/>
                <a:sym typeface="Arial"/>
              </a:rPr>
              <a:t>PMI Sydney Chapter – 2025 Elections</a:t>
            </a:r>
            <a:endParaRPr b="1" sz="1400">
              <a:solidFill>
                <a:schemeClr val="lt1"/>
              </a:solidFill>
              <a:latin typeface="Arial"/>
              <a:ea typeface="Arial"/>
              <a:cs typeface="Arial"/>
              <a:sym typeface="Arial"/>
            </a:endParaRPr>
          </a:p>
        </p:txBody>
      </p:sp>
      <p:grpSp>
        <p:nvGrpSpPr>
          <p:cNvPr id="170" name="Google Shape;170;p6"/>
          <p:cNvGrpSpPr/>
          <p:nvPr/>
        </p:nvGrpSpPr>
        <p:grpSpPr>
          <a:xfrm>
            <a:off x="6492388" y="8785486"/>
            <a:ext cx="288000" cy="288000"/>
            <a:chOff x="6507869" y="8793101"/>
            <a:chExt cx="288000" cy="288000"/>
          </a:xfrm>
        </p:grpSpPr>
        <p:sp>
          <p:nvSpPr>
            <p:cNvPr id="171" name="Google Shape;171;p6"/>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2" name="Google Shape;172;p6"/>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spcBef>
                  <a:spcPts val="0"/>
                </a:spcBef>
                <a:spcAft>
                  <a:spcPts val="0"/>
                </a:spcAft>
                <a:buNone/>
              </a:pPr>
              <a:r>
                <a:rPr b="1" lang="en-AU" sz="1600">
                  <a:solidFill>
                    <a:srgbClr val="FF610F"/>
                  </a:solidFill>
                  <a:latin typeface="Arial"/>
                  <a:ea typeface="Arial"/>
                  <a:cs typeface="Arial"/>
                  <a:sym typeface="Arial"/>
                </a:rPr>
                <a:t>6</a:t>
              </a:r>
              <a:endParaRPr sz="1600">
                <a:solidFill>
                  <a:srgbClr val="FF610F"/>
                </a:solidFill>
                <a:latin typeface="Calibri"/>
                <a:ea typeface="Calibri"/>
                <a:cs typeface="Calibri"/>
                <a:sym typeface="Calibri"/>
              </a:endParaRPr>
            </a:p>
          </p:txBody>
        </p:sp>
      </p:grpSp>
      <p:sp>
        <p:nvSpPr>
          <p:cNvPr id="173" name="Google Shape;173;p6"/>
          <p:cNvSpPr/>
          <p:nvPr/>
        </p:nvSpPr>
        <p:spPr>
          <a:xfrm>
            <a:off x="-5789" y="0"/>
            <a:ext cx="6876000" cy="1259271"/>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pic>
        <p:nvPicPr>
          <p:cNvPr id="174" name="Google Shape;174;p6"/>
          <p:cNvPicPr preferRelativeResize="0"/>
          <p:nvPr/>
        </p:nvPicPr>
        <p:blipFill rotWithShape="1">
          <a:blip r:embed="rId3">
            <a:alphaModFix/>
          </a:blip>
          <a:srcRect b="0" l="0" r="0" t="0"/>
          <a:stretch/>
        </p:blipFill>
        <p:spPr>
          <a:xfrm>
            <a:off x="-10633" y="176679"/>
            <a:ext cx="2362258" cy="900000"/>
          </a:xfrm>
          <a:prstGeom prst="rect">
            <a:avLst/>
          </a:prstGeom>
          <a:noFill/>
          <a:ln>
            <a:noFill/>
          </a:ln>
        </p:spPr>
      </p:pic>
      <p:sp>
        <p:nvSpPr>
          <p:cNvPr id="175" name="Google Shape;175;p6"/>
          <p:cNvSpPr/>
          <p:nvPr/>
        </p:nvSpPr>
        <p:spPr>
          <a:xfrm>
            <a:off x="2262549"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spcBef>
                <a:spcPts val="0"/>
              </a:spcBef>
              <a:spcAft>
                <a:spcPts val="0"/>
              </a:spcAft>
              <a:buNone/>
            </a:pPr>
            <a:r>
              <a:rPr b="1" lang="en-AU" sz="1800">
                <a:solidFill>
                  <a:schemeClr val="dk1"/>
                </a:solidFill>
                <a:latin typeface="Arial"/>
                <a:ea typeface="Arial"/>
                <a:cs typeface="Arial"/>
                <a:sym typeface="Arial"/>
              </a:rPr>
              <a:t>       2025 Board of Directors Election</a:t>
            </a:r>
            <a:endParaRPr/>
          </a:p>
          <a:p>
            <a:pPr indent="0" lvl="0" marL="0" marR="317500" rtl="0" algn="r">
              <a:spcBef>
                <a:spcPts val="0"/>
              </a:spcBef>
              <a:spcAft>
                <a:spcPts val="0"/>
              </a:spcAft>
              <a:buNone/>
            </a:pPr>
            <a:r>
              <a:rPr b="1" lang="en-AU" sz="1800">
                <a:solidFill>
                  <a:srgbClr val="4F17A8"/>
                </a:solidFill>
                <a:latin typeface="Arial"/>
                <a:ea typeface="Arial"/>
                <a:cs typeface="Arial"/>
                <a:sym typeface="Arial"/>
              </a:rPr>
              <a:t>Election Information</a:t>
            </a:r>
            <a:br>
              <a:rPr b="1" lang="en-AU" sz="800">
                <a:solidFill>
                  <a:schemeClr val="dk1"/>
                </a:solidFill>
                <a:latin typeface="Arial"/>
                <a:ea typeface="Arial"/>
                <a:cs typeface="Arial"/>
                <a:sym typeface="Arial"/>
              </a:rPr>
            </a:br>
            <a:r>
              <a:rPr lang="en-AU" sz="1600" u="sng">
                <a:solidFill>
                  <a:srgbClr val="FF610F"/>
                </a:solidFill>
                <a:latin typeface="Arial"/>
                <a:ea typeface="Arial"/>
                <a:cs typeface="Arial"/>
                <a:sym typeface="Arial"/>
                <a:hlinkClick r:id="rId4">
                  <a:extLst>
                    <a:ext uri="{A12FA001-AC4F-418D-AE19-62706E023703}">
                      <ahyp:hlinkClr val="tx"/>
                    </a:ext>
                  </a:extLst>
                </a:hlinkClick>
              </a:rPr>
              <a:t>nc@pmisydney.org</a:t>
            </a:r>
            <a:r>
              <a:rPr lang="en-AU" sz="1600">
                <a:solidFill>
                  <a:srgbClr val="FF610F"/>
                </a:solidFill>
                <a:latin typeface="Arial"/>
                <a:ea typeface="Arial"/>
                <a:cs typeface="Arial"/>
                <a:sym typeface="Arial"/>
              </a:rPr>
              <a:t> </a:t>
            </a:r>
            <a:endParaRPr sz="1800">
              <a:solidFill>
                <a:srgbClr val="FF610F"/>
              </a:solidFill>
              <a:latin typeface="Arial"/>
              <a:ea typeface="Arial"/>
              <a:cs typeface="Arial"/>
              <a:sym typeface="Arial"/>
            </a:endParaRPr>
          </a:p>
        </p:txBody>
      </p:sp>
      <p:pic>
        <p:nvPicPr>
          <p:cNvPr descr="Chevron arrows with solid fill" id="176" name="Google Shape;176;p6"/>
          <p:cNvPicPr preferRelativeResize="0"/>
          <p:nvPr/>
        </p:nvPicPr>
        <p:blipFill rotWithShape="1">
          <a:blip r:embed="rId5">
            <a:alphaModFix/>
          </a:blip>
          <a:srcRect b="0" l="0" r="0" t="0"/>
          <a:stretch/>
        </p:blipFill>
        <p:spPr>
          <a:xfrm rot="10800000">
            <a:off x="6105428" y="8014215"/>
            <a:ext cx="479540" cy="47954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7"/>
          <p:cNvSpPr/>
          <p:nvPr/>
        </p:nvSpPr>
        <p:spPr>
          <a:xfrm>
            <a:off x="-5790" y="1721021"/>
            <a:ext cx="6876000" cy="7020000"/>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182" name="Google Shape;182;p7"/>
          <p:cNvSpPr/>
          <p:nvPr/>
        </p:nvSpPr>
        <p:spPr>
          <a:xfrm>
            <a:off x="-5790" y="1250400"/>
            <a:ext cx="6876000" cy="46929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AU" sz="2000">
                <a:solidFill>
                  <a:schemeClr val="lt1"/>
                </a:solidFill>
                <a:latin typeface="Arial"/>
                <a:ea typeface="Arial"/>
                <a:cs typeface="Arial"/>
                <a:sym typeface="Arial"/>
              </a:rPr>
              <a:t>Self-Assessment for Candidates: Complete</a:t>
            </a:r>
            <a:endParaRPr sz="2000">
              <a:solidFill>
                <a:schemeClr val="lt1"/>
              </a:solidFill>
              <a:latin typeface="Calibri"/>
              <a:ea typeface="Calibri"/>
              <a:cs typeface="Calibri"/>
              <a:sym typeface="Calibri"/>
            </a:endParaRPr>
          </a:p>
        </p:txBody>
      </p:sp>
      <p:sp>
        <p:nvSpPr>
          <p:cNvPr id="183" name="Google Shape;183;p7"/>
          <p:cNvSpPr/>
          <p:nvPr/>
        </p:nvSpPr>
        <p:spPr>
          <a:xfrm>
            <a:off x="85155" y="1829021"/>
            <a:ext cx="6694110" cy="6804000"/>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sp>
        <p:nvSpPr>
          <p:cNvPr id="184" name="Google Shape;184;p7"/>
          <p:cNvSpPr/>
          <p:nvPr/>
        </p:nvSpPr>
        <p:spPr>
          <a:xfrm>
            <a:off x="76110" y="1827690"/>
            <a:ext cx="6775861" cy="6794007"/>
          </a:xfrm>
          <a:prstGeom prst="rect">
            <a:avLst/>
          </a:prstGeom>
          <a:noFill/>
          <a:ln>
            <a:noFill/>
          </a:ln>
        </p:spPr>
        <p:txBody>
          <a:bodyPr anchorCtr="0" anchor="t" bIns="72000" lIns="72000" spcFirstLastPara="1" rIns="0" wrap="square" tIns="72000">
            <a:noAutofit/>
          </a:bodyPr>
          <a:lstStyle/>
          <a:p>
            <a:pPr indent="0" lvl="0" marL="0" marR="356870" rtl="0" algn="ctr">
              <a:spcBef>
                <a:spcPts val="0"/>
              </a:spcBef>
              <a:spcAft>
                <a:spcPts val="0"/>
              </a:spcAft>
              <a:buNone/>
            </a:pPr>
            <a:r>
              <a:rPr b="1" lang="en-AU" sz="2400">
                <a:solidFill>
                  <a:srgbClr val="4F17A8"/>
                </a:solidFill>
                <a:latin typeface="Arial"/>
                <a:ea typeface="Arial"/>
                <a:cs typeface="Arial"/>
                <a:sym typeface="Arial"/>
              </a:rPr>
              <a:t>CONGRATULATIONS</a:t>
            </a:r>
            <a:endParaRPr sz="2000">
              <a:solidFill>
                <a:srgbClr val="4F17A8"/>
              </a:solidFill>
              <a:latin typeface="Arial"/>
              <a:ea typeface="Arial"/>
              <a:cs typeface="Arial"/>
              <a:sym typeface="Arial"/>
            </a:endParaRPr>
          </a:p>
          <a:p>
            <a:pPr indent="0" lvl="0" marL="0" marR="356870" rtl="0" algn="just">
              <a:spcBef>
                <a:spcPts val="1200"/>
              </a:spcBef>
              <a:spcAft>
                <a:spcPts val="0"/>
              </a:spcAft>
              <a:buNone/>
            </a:pPr>
            <a:r>
              <a:rPr lang="en-AU" sz="1600">
                <a:solidFill>
                  <a:schemeClr val="dk1"/>
                </a:solidFill>
                <a:latin typeface="Arial"/>
                <a:ea typeface="Arial"/>
                <a:cs typeface="Arial"/>
                <a:sym typeface="Arial"/>
              </a:rPr>
              <a:t>Thank you for taking the time to complete the self-assessment. </a:t>
            </a:r>
            <a:endParaRPr/>
          </a:p>
          <a:p>
            <a:pPr indent="0" lvl="0" marL="0" marR="356870" rtl="0" algn="just">
              <a:spcBef>
                <a:spcPts val="1200"/>
              </a:spcBef>
              <a:spcAft>
                <a:spcPts val="0"/>
              </a:spcAft>
              <a:buNone/>
            </a:pPr>
            <a:r>
              <a:rPr lang="en-AU" sz="1600">
                <a:solidFill>
                  <a:schemeClr val="dk1"/>
                </a:solidFill>
                <a:latin typeface="Arial"/>
                <a:ea typeface="Arial"/>
                <a:cs typeface="Arial"/>
                <a:sym typeface="Arial"/>
              </a:rPr>
              <a:t>The Nominating Committee aim to give all candidates the opportunity to understand as much as possible about the requirements to be a Board Director prior to proceeding with a nomination.  </a:t>
            </a:r>
            <a:endParaRPr/>
          </a:p>
          <a:p>
            <a:pPr indent="0" lvl="0" marL="0" marR="356870" rtl="0" algn="just">
              <a:spcBef>
                <a:spcPts val="1200"/>
              </a:spcBef>
              <a:spcAft>
                <a:spcPts val="0"/>
              </a:spcAft>
              <a:buNone/>
            </a:pPr>
            <a:r>
              <a:rPr lang="en-AU" sz="1600">
                <a:solidFill>
                  <a:schemeClr val="dk1"/>
                </a:solidFill>
                <a:latin typeface="Arial"/>
                <a:ea typeface="Arial"/>
                <a:cs typeface="Arial"/>
                <a:sym typeface="Arial"/>
              </a:rPr>
              <a:t>At this point you should have now:</a:t>
            </a:r>
            <a:endParaRPr/>
          </a:p>
          <a:p>
            <a:pPr indent="-285750" lvl="0" marL="558800" marR="356870" rtl="0" algn="just">
              <a:spcBef>
                <a:spcPts val="900"/>
              </a:spcBef>
              <a:spcAft>
                <a:spcPts val="0"/>
              </a:spcAft>
              <a:buClr>
                <a:srgbClr val="FF610F"/>
              </a:buClr>
              <a:buSzPts val="1750"/>
              <a:buFont typeface="Noto Sans Symbols"/>
              <a:buChar char="🗹"/>
            </a:pPr>
            <a:r>
              <a:rPr lang="en-AU" sz="1400">
                <a:solidFill>
                  <a:schemeClr val="dk1"/>
                </a:solidFill>
                <a:latin typeface="Arial"/>
                <a:ea typeface="Arial"/>
                <a:cs typeface="Arial"/>
                <a:sym typeface="Arial"/>
              </a:rPr>
              <a:t>Read and understood the Reference Materials  listed on page 2.</a:t>
            </a:r>
            <a:endParaRPr/>
          </a:p>
          <a:p>
            <a:pPr indent="-285750" lvl="1" marL="1016000" marR="356870" rtl="0" algn="just">
              <a:spcBef>
                <a:spcPts val="600"/>
              </a:spcBef>
              <a:spcAft>
                <a:spcPts val="0"/>
              </a:spcAft>
              <a:buClr>
                <a:srgbClr val="4F17A8"/>
              </a:buClr>
              <a:buSzPts val="1400"/>
              <a:buFont typeface="Arial"/>
              <a:buChar char="•"/>
            </a:pPr>
            <a:r>
              <a:rPr b="0" i="0" lang="en-AU" sz="1400" u="none" cap="none" strike="noStrike">
                <a:solidFill>
                  <a:srgbClr val="FF610F"/>
                </a:solidFill>
                <a:latin typeface="Arial"/>
                <a:ea typeface="Arial"/>
                <a:cs typeface="Arial"/>
                <a:sym typeface="Arial"/>
              </a:rPr>
              <a:t>PMI Sydney Chapter Bylaws Version 12.0</a:t>
            </a:r>
            <a:endParaRPr/>
          </a:p>
          <a:p>
            <a:pPr indent="-285750" lvl="1" marL="1016000" marR="356870" rtl="0" algn="just">
              <a:spcBef>
                <a:spcPts val="600"/>
              </a:spcBef>
              <a:spcAft>
                <a:spcPts val="0"/>
              </a:spcAft>
              <a:buClr>
                <a:srgbClr val="4F17A8"/>
              </a:buClr>
              <a:buSzPts val="1400"/>
              <a:buFont typeface="Arial"/>
              <a:buChar char="•"/>
            </a:pPr>
            <a:r>
              <a:rPr b="0" i="0" lang="en-AU" sz="1400" u="none" cap="none" strike="noStrike">
                <a:solidFill>
                  <a:srgbClr val="FF610F"/>
                </a:solidFill>
                <a:latin typeface="Arial"/>
                <a:ea typeface="Arial"/>
                <a:cs typeface="Arial"/>
                <a:sym typeface="Arial"/>
              </a:rPr>
              <a:t>PMI Sydney Chapter Handbook</a:t>
            </a:r>
            <a:endParaRPr/>
          </a:p>
          <a:p>
            <a:pPr indent="-285750" lvl="1" marL="1016000" marR="356870" rtl="0" algn="just">
              <a:spcBef>
                <a:spcPts val="600"/>
              </a:spcBef>
              <a:spcAft>
                <a:spcPts val="0"/>
              </a:spcAft>
              <a:buClr>
                <a:srgbClr val="4F17A8"/>
              </a:buClr>
              <a:buSzPts val="1400"/>
              <a:buFont typeface="Arial"/>
              <a:buChar char="•"/>
            </a:pPr>
            <a:r>
              <a:rPr b="0" i="0" lang="en-AU" sz="1400" u="sng" cap="none" strike="noStrike">
                <a:solidFill>
                  <a:srgbClr val="FF610F"/>
                </a:solidFill>
                <a:latin typeface="Arial"/>
                <a:ea typeface="Arial"/>
                <a:cs typeface="Arial"/>
                <a:sym typeface="Arial"/>
                <a:hlinkClick r:id="rId3">
                  <a:extLst>
                    <a:ext uri="{A12FA001-AC4F-418D-AE19-62706E023703}">
                      <ahyp:hlinkClr val="tx"/>
                    </a:ext>
                  </a:extLst>
                </a:hlinkClick>
              </a:rPr>
              <a:t>PMI Code of Ethics and Professional Conduct</a:t>
            </a:r>
            <a:endParaRPr b="0" i="0" sz="1400" u="none" cap="none" strike="noStrike">
              <a:solidFill>
                <a:srgbClr val="FF610F"/>
              </a:solidFill>
              <a:latin typeface="Arial"/>
              <a:ea typeface="Arial"/>
              <a:cs typeface="Arial"/>
              <a:sym typeface="Arial"/>
            </a:endParaRPr>
          </a:p>
          <a:p>
            <a:pPr indent="-285750" lvl="0" marL="558800" marR="356870" rtl="0" algn="just">
              <a:spcBef>
                <a:spcPts val="600"/>
              </a:spcBef>
              <a:spcAft>
                <a:spcPts val="0"/>
              </a:spcAft>
              <a:buClr>
                <a:srgbClr val="FF610F"/>
              </a:buClr>
              <a:buSzPts val="1750"/>
              <a:buFont typeface="Noto Sans Symbols"/>
              <a:buChar char="🗹"/>
            </a:pPr>
            <a:r>
              <a:rPr lang="en-AU" sz="1400">
                <a:solidFill>
                  <a:schemeClr val="dk1"/>
                </a:solidFill>
                <a:latin typeface="Arial"/>
                <a:ea typeface="Arial"/>
                <a:cs typeface="Arial"/>
                <a:sym typeface="Arial"/>
              </a:rPr>
              <a:t>Completed and passed the self-assessment including:</a:t>
            </a:r>
            <a:endParaRPr/>
          </a:p>
          <a:p>
            <a:pPr indent="-285750" lvl="1" marL="1016000" marR="356870" rtl="0" algn="just">
              <a:spcBef>
                <a:spcPts val="600"/>
              </a:spcBef>
              <a:spcAft>
                <a:spcPts val="0"/>
              </a:spcAft>
              <a:buClr>
                <a:srgbClr val="4F17A8"/>
              </a:buClr>
              <a:buSzPts val="1400"/>
              <a:buFont typeface="Arial"/>
              <a:buChar char="•"/>
            </a:pPr>
            <a:r>
              <a:rPr b="0" i="0" lang="en-AU" sz="1400" u="none" cap="none" strike="noStrike">
                <a:solidFill>
                  <a:schemeClr val="dk1"/>
                </a:solidFill>
                <a:latin typeface="Arial"/>
                <a:ea typeface="Arial"/>
                <a:cs typeface="Arial"/>
                <a:sym typeface="Arial"/>
              </a:rPr>
              <a:t>Acceptance of the Commitments of Office</a:t>
            </a:r>
            <a:endParaRPr/>
          </a:p>
          <a:p>
            <a:pPr indent="-285750" lvl="1" marL="1016000" marR="356870" rtl="0" algn="just">
              <a:spcBef>
                <a:spcPts val="600"/>
              </a:spcBef>
              <a:spcAft>
                <a:spcPts val="0"/>
              </a:spcAft>
              <a:buClr>
                <a:srgbClr val="4F17A8"/>
              </a:buClr>
              <a:buSzPts val="1400"/>
              <a:buFont typeface="Arial"/>
              <a:buChar char="•"/>
            </a:pPr>
            <a:r>
              <a:rPr b="0" i="0" lang="en-AU" sz="1400" u="none" cap="none" strike="noStrike">
                <a:solidFill>
                  <a:schemeClr val="dk1"/>
                </a:solidFill>
                <a:latin typeface="Arial"/>
                <a:ea typeface="Arial"/>
                <a:cs typeface="Arial"/>
                <a:sym typeface="Arial"/>
              </a:rPr>
              <a:t>Agreement to the rules of Nomination</a:t>
            </a:r>
            <a:endParaRPr/>
          </a:p>
          <a:p>
            <a:pPr indent="-285750" lvl="1" marL="1016000" marR="356870" rtl="0" algn="just">
              <a:spcBef>
                <a:spcPts val="600"/>
              </a:spcBef>
              <a:spcAft>
                <a:spcPts val="0"/>
              </a:spcAft>
              <a:buClr>
                <a:srgbClr val="4F17A8"/>
              </a:buClr>
              <a:buSzPts val="1400"/>
              <a:buFont typeface="Arial"/>
              <a:buChar char="•"/>
            </a:pPr>
            <a:r>
              <a:rPr b="0" i="0" lang="en-AU" sz="1400" u="none" cap="none" strike="noStrike">
                <a:solidFill>
                  <a:schemeClr val="dk1"/>
                </a:solidFill>
                <a:latin typeface="Arial"/>
                <a:ea typeface="Arial"/>
                <a:cs typeface="Arial"/>
                <a:sym typeface="Arial"/>
              </a:rPr>
              <a:t>Demonstration of Desirable Criteria</a:t>
            </a:r>
            <a:endParaRPr b="0" i="0" sz="1600" u="none" cap="none" strike="noStrike">
              <a:solidFill>
                <a:schemeClr val="dk1"/>
              </a:solidFill>
              <a:latin typeface="Arial"/>
              <a:ea typeface="Arial"/>
              <a:cs typeface="Arial"/>
              <a:sym typeface="Arial"/>
            </a:endParaRPr>
          </a:p>
          <a:p>
            <a:pPr indent="0" lvl="0" marL="0" marR="356870" rtl="0" algn="just">
              <a:spcBef>
                <a:spcPts val="1500"/>
              </a:spcBef>
              <a:spcAft>
                <a:spcPts val="0"/>
              </a:spcAft>
              <a:buNone/>
            </a:pPr>
            <a:r>
              <a:rPr lang="en-AU" sz="1600">
                <a:solidFill>
                  <a:schemeClr val="dk1"/>
                </a:solidFill>
                <a:latin typeface="Arial"/>
                <a:ea typeface="Arial"/>
                <a:cs typeface="Arial"/>
                <a:sym typeface="Arial"/>
              </a:rPr>
              <a:t>Candidates who wish to continue with a nomination should now refer to the Nomination Instructions on page 8. </a:t>
            </a:r>
            <a:endParaRPr/>
          </a:p>
          <a:p>
            <a:pPr indent="0" lvl="0" marL="0" marR="356870" rtl="0" algn="l">
              <a:spcBef>
                <a:spcPts val="1200"/>
              </a:spcBef>
              <a:spcAft>
                <a:spcPts val="0"/>
              </a:spcAft>
              <a:buNone/>
            </a:pPr>
            <a:r>
              <a:rPr lang="en-AU" sz="1600">
                <a:solidFill>
                  <a:schemeClr val="dk1"/>
                </a:solidFill>
                <a:latin typeface="Arial"/>
                <a:ea typeface="Arial"/>
                <a:cs typeface="Arial"/>
                <a:sym typeface="Arial"/>
              </a:rPr>
              <a:t>Candidates who choose not to proceed with a nomination are encouraged to consider volunteering options with the Chapter. </a:t>
            </a:r>
            <a:endParaRPr/>
          </a:p>
          <a:p>
            <a:pPr indent="0" lvl="0" marL="0" marR="356870" rtl="0" algn="l">
              <a:spcBef>
                <a:spcPts val="1200"/>
              </a:spcBef>
              <a:spcAft>
                <a:spcPts val="0"/>
              </a:spcAft>
              <a:buNone/>
            </a:pPr>
            <a:r>
              <a:rPr lang="en-AU" sz="1600">
                <a:solidFill>
                  <a:schemeClr val="dk1"/>
                </a:solidFill>
                <a:latin typeface="Arial"/>
                <a:ea typeface="Arial"/>
                <a:cs typeface="Arial"/>
                <a:sym typeface="Arial"/>
              </a:rPr>
              <a:t>Please register for volunteering at </a:t>
            </a:r>
            <a:r>
              <a:rPr b="1" lang="en-AU" sz="1600" u="sng">
                <a:solidFill>
                  <a:srgbClr val="05BFE0"/>
                </a:solidFill>
                <a:latin typeface="Arial"/>
                <a:ea typeface="Arial"/>
                <a:cs typeface="Arial"/>
                <a:sym typeface="Arial"/>
                <a:hlinkClick r:id="rId4">
                  <a:extLst>
                    <a:ext uri="{A12FA001-AC4F-418D-AE19-62706E023703}">
                      <ahyp:hlinkClr val="tx"/>
                    </a:ext>
                  </a:extLst>
                </a:hlinkClick>
              </a:rPr>
              <a:t>pmisydney.org/volunteers</a:t>
            </a:r>
            <a:endParaRPr b="1" sz="1600">
              <a:solidFill>
                <a:srgbClr val="05BFE0"/>
              </a:solidFill>
              <a:latin typeface="Arial"/>
              <a:ea typeface="Arial"/>
              <a:cs typeface="Arial"/>
              <a:sym typeface="Arial"/>
            </a:endParaRPr>
          </a:p>
          <a:p>
            <a:pPr indent="0" lvl="0" marL="0" marR="356870" rtl="0" algn="l">
              <a:spcBef>
                <a:spcPts val="600"/>
              </a:spcBef>
              <a:spcAft>
                <a:spcPts val="0"/>
              </a:spcAft>
              <a:buNone/>
            </a:pPr>
            <a:r>
              <a:rPr b="1" lang="en-AU" sz="1600" u="sng">
                <a:solidFill>
                  <a:srgbClr val="FF610F"/>
                </a:solidFill>
                <a:latin typeface="Arial"/>
                <a:ea typeface="Arial"/>
                <a:cs typeface="Arial"/>
                <a:sym typeface="Arial"/>
                <a:hlinkClick r:id="rId5">
                  <a:extLst>
                    <a:ext uri="{A12FA001-AC4F-418D-AE19-62706E023703}">
                      <ahyp:hlinkClr val="tx"/>
                    </a:ext>
                  </a:extLst>
                </a:hlinkClick>
              </a:rPr>
              <a:t>PMI Sydney Chapter Nominating Committee 202</a:t>
            </a:r>
            <a:r>
              <a:rPr b="1" lang="en-AU" sz="1600">
                <a:solidFill>
                  <a:srgbClr val="FF610F"/>
                </a:solidFill>
                <a:latin typeface="Arial"/>
                <a:ea typeface="Arial"/>
                <a:cs typeface="Arial"/>
                <a:sym typeface="Arial"/>
              </a:rPr>
              <a:t>5</a:t>
            </a:r>
            <a:r>
              <a:rPr lang="en-AU" sz="1600">
                <a:solidFill>
                  <a:srgbClr val="FF610F"/>
                </a:solidFill>
                <a:latin typeface="Arial"/>
                <a:ea typeface="Arial"/>
                <a:cs typeface="Arial"/>
                <a:sym typeface="Arial"/>
              </a:rPr>
              <a:t> </a:t>
            </a:r>
            <a:endParaRPr sz="1600">
              <a:solidFill>
                <a:srgbClr val="FF610F"/>
              </a:solidFill>
              <a:latin typeface="Arial"/>
              <a:ea typeface="Arial"/>
              <a:cs typeface="Arial"/>
              <a:sym typeface="Arial"/>
            </a:endParaRPr>
          </a:p>
          <a:p>
            <a:pPr indent="0" lvl="0" marL="0" marR="356870" rtl="0" algn="ctr">
              <a:spcBef>
                <a:spcPts val="600"/>
              </a:spcBef>
              <a:spcAft>
                <a:spcPts val="0"/>
              </a:spcAft>
              <a:buNone/>
            </a:pPr>
            <a:r>
              <a:t/>
            </a:r>
            <a:endParaRPr sz="2400">
              <a:solidFill>
                <a:srgbClr val="4F17A8"/>
              </a:solidFill>
              <a:latin typeface="Arial"/>
              <a:ea typeface="Arial"/>
              <a:cs typeface="Arial"/>
              <a:sym typeface="Arial"/>
            </a:endParaRPr>
          </a:p>
          <a:p>
            <a:pPr indent="0" lvl="0" marL="0" marR="356870" rtl="0" algn="ctr">
              <a:spcBef>
                <a:spcPts val="1200"/>
              </a:spcBef>
              <a:spcAft>
                <a:spcPts val="0"/>
              </a:spcAft>
              <a:buNone/>
            </a:pPr>
            <a:r>
              <a:t/>
            </a:r>
            <a:endParaRPr sz="1400">
              <a:solidFill>
                <a:schemeClr val="dk1"/>
              </a:solidFill>
              <a:latin typeface="Arial"/>
              <a:ea typeface="Arial"/>
              <a:cs typeface="Arial"/>
              <a:sym typeface="Arial"/>
            </a:endParaRPr>
          </a:p>
        </p:txBody>
      </p:sp>
      <p:sp>
        <p:nvSpPr>
          <p:cNvPr id="185" name="Google Shape;185;p7"/>
          <p:cNvSpPr/>
          <p:nvPr/>
        </p:nvSpPr>
        <p:spPr>
          <a:xfrm>
            <a:off x="-5790" y="8713486"/>
            <a:ext cx="6876000" cy="430513"/>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AU" sz="1400">
                <a:solidFill>
                  <a:schemeClr val="lt1"/>
                </a:solidFill>
                <a:latin typeface="Arial"/>
                <a:ea typeface="Arial"/>
                <a:cs typeface="Arial"/>
                <a:sym typeface="Arial"/>
              </a:rPr>
              <a:t>PMI Sydney Chapter – 2025 Elections</a:t>
            </a:r>
            <a:endParaRPr b="1" sz="1400">
              <a:solidFill>
                <a:schemeClr val="lt1"/>
              </a:solidFill>
              <a:latin typeface="Arial"/>
              <a:ea typeface="Arial"/>
              <a:cs typeface="Arial"/>
              <a:sym typeface="Arial"/>
            </a:endParaRPr>
          </a:p>
        </p:txBody>
      </p:sp>
      <p:grpSp>
        <p:nvGrpSpPr>
          <p:cNvPr id="186" name="Google Shape;186;p7"/>
          <p:cNvGrpSpPr/>
          <p:nvPr/>
        </p:nvGrpSpPr>
        <p:grpSpPr>
          <a:xfrm>
            <a:off x="6492388" y="8785486"/>
            <a:ext cx="288000" cy="288000"/>
            <a:chOff x="6507869" y="8793101"/>
            <a:chExt cx="288000" cy="288000"/>
          </a:xfrm>
        </p:grpSpPr>
        <p:sp>
          <p:nvSpPr>
            <p:cNvPr id="187" name="Google Shape;187;p7"/>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8" name="Google Shape;188;p7"/>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spcBef>
                  <a:spcPts val="0"/>
                </a:spcBef>
                <a:spcAft>
                  <a:spcPts val="0"/>
                </a:spcAft>
                <a:buNone/>
              </a:pPr>
              <a:r>
                <a:rPr b="1" lang="en-AU" sz="1600">
                  <a:solidFill>
                    <a:srgbClr val="FF610F"/>
                  </a:solidFill>
                  <a:latin typeface="Arial"/>
                  <a:ea typeface="Arial"/>
                  <a:cs typeface="Arial"/>
                  <a:sym typeface="Arial"/>
                </a:rPr>
                <a:t>7</a:t>
              </a:r>
              <a:endParaRPr sz="1600">
                <a:solidFill>
                  <a:srgbClr val="FF610F"/>
                </a:solidFill>
                <a:latin typeface="Calibri"/>
                <a:ea typeface="Calibri"/>
                <a:cs typeface="Calibri"/>
                <a:sym typeface="Calibri"/>
              </a:endParaRPr>
            </a:p>
          </p:txBody>
        </p:sp>
      </p:grpSp>
      <p:sp>
        <p:nvSpPr>
          <p:cNvPr id="189" name="Google Shape;189;p7"/>
          <p:cNvSpPr/>
          <p:nvPr/>
        </p:nvSpPr>
        <p:spPr>
          <a:xfrm>
            <a:off x="-5790" y="0"/>
            <a:ext cx="6876000" cy="1259271"/>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pic>
        <p:nvPicPr>
          <p:cNvPr id="190" name="Google Shape;190;p7"/>
          <p:cNvPicPr preferRelativeResize="0"/>
          <p:nvPr/>
        </p:nvPicPr>
        <p:blipFill rotWithShape="1">
          <a:blip r:embed="rId6">
            <a:alphaModFix/>
          </a:blip>
          <a:srcRect b="0" l="0" r="0" t="0"/>
          <a:stretch/>
        </p:blipFill>
        <p:spPr>
          <a:xfrm>
            <a:off x="-12032" y="176679"/>
            <a:ext cx="2362258" cy="900000"/>
          </a:xfrm>
          <a:prstGeom prst="rect">
            <a:avLst/>
          </a:prstGeom>
          <a:noFill/>
          <a:ln>
            <a:noFill/>
          </a:ln>
        </p:spPr>
      </p:pic>
      <p:sp>
        <p:nvSpPr>
          <p:cNvPr id="191" name="Google Shape;191;p7"/>
          <p:cNvSpPr/>
          <p:nvPr/>
        </p:nvSpPr>
        <p:spPr>
          <a:xfrm>
            <a:off x="2251916"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spcBef>
                <a:spcPts val="0"/>
              </a:spcBef>
              <a:spcAft>
                <a:spcPts val="0"/>
              </a:spcAft>
              <a:buNone/>
            </a:pPr>
            <a:r>
              <a:rPr b="1" lang="en-AU" sz="1800">
                <a:solidFill>
                  <a:schemeClr val="dk1"/>
                </a:solidFill>
                <a:latin typeface="Arial"/>
                <a:ea typeface="Arial"/>
                <a:cs typeface="Arial"/>
                <a:sym typeface="Arial"/>
              </a:rPr>
              <a:t>       2025 Board of Directors Election</a:t>
            </a:r>
            <a:endParaRPr/>
          </a:p>
          <a:p>
            <a:pPr indent="0" lvl="0" marL="0" marR="317500" rtl="0" algn="r">
              <a:spcBef>
                <a:spcPts val="0"/>
              </a:spcBef>
              <a:spcAft>
                <a:spcPts val="0"/>
              </a:spcAft>
              <a:buNone/>
            </a:pPr>
            <a:r>
              <a:rPr b="1" lang="en-AU" sz="1800">
                <a:solidFill>
                  <a:srgbClr val="4F17A8"/>
                </a:solidFill>
                <a:latin typeface="Arial"/>
                <a:ea typeface="Arial"/>
                <a:cs typeface="Arial"/>
                <a:sym typeface="Arial"/>
              </a:rPr>
              <a:t>Election Information</a:t>
            </a:r>
            <a:br>
              <a:rPr b="1" lang="en-AU" sz="800">
                <a:solidFill>
                  <a:schemeClr val="dk1"/>
                </a:solidFill>
                <a:latin typeface="Arial"/>
                <a:ea typeface="Arial"/>
                <a:cs typeface="Arial"/>
                <a:sym typeface="Arial"/>
              </a:rPr>
            </a:br>
            <a:r>
              <a:rPr lang="en-AU" sz="1600" u="sng">
                <a:solidFill>
                  <a:srgbClr val="FF610F"/>
                </a:solidFill>
                <a:latin typeface="Arial"/>
                <a:ea typeface="Arial"/>
                <a:cs typeface="Arial"/>
                <a:sym typeface="Arial"/>
                <a:hlinkClick r:id="rId7">
                  <a:extLst>
                    <a:ext uri="{A12FA001-AC4F-418D-AE19-62706E023703}">
                      <ahyp:hlinkClr val="tx"/>
                    </a:ext>
                  </a:extLst>
                </a:hlinkClick>
              </a:rPr>
              <a:t>nc@pmisydney.org</a:t>
            </a:r>
            <a:r>
              <a:rPr lang="en-AU" sz="1600">
                <a:solidFill>
                  <a:srgbClr val="FF610F"/>
                </a:solidFill>
                <a:latin typeface="Arial"/>
                <a:ea typeface="Arial"/>
                <a:cs typeface="Arial"/>
                <a:sym typeface="Arial"/>
              </a:rPr>
              <a:t> </a:t>
            </a:r>
            <a:endParaRPr sz="1800">
              <a:solidFill>
                <a:srgbClr val="FF610F"/>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8"/>
          <p:cNvSpPr/>
          <p:nvPr/>
        </p:nvSpPr>
        <p:spPr>
          <a:xfrm>
            <a:off x="-5789" y="1965406"/>
            <a:ext cx="6876000" cy="6768000"/>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197" name="Google Shape;197;p8"/>
          <p:cNvSpPr/>
          <p:nvPr/>
        </p:nvSpPr>
        <p:spPr>
          <a:xfrm>
            <a:off x="-5789" y="1253137"/>
            <a:ext cx="6876000" cy="720000"/>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AU" sz="2400">
                <a:solidFill>
                  <a:schemeClr val="lt1"/>
                </a:solidFill>
                <a:latin typeface="Arial"/>
                <a:ea typeface="Arial"/>
                <a:cs typeface="Arial"/>
                <a:sym typeface="Arial"/>
              </a:rPr>
              <a:t>Nomination Instructions for Candidates</a:t>
            </a:r>
            <a:endParaRPr sz="2400">
              <a:solidFill>
                <a:schemeClr val="lt1"/>
              </a:solidFill>
              <a:latin typeface="Calibri"/>
              <a:ea typeface="Calibri"/>
              <a:cs typeface="Calibri"/>
              <a:sym typeface="Calibri"/>
            </a:endParaRPr>
          </a:p>
        </p:txBody>
      </p:sp>
      <p:sp>
        <p:nvSpPr>
          <p:cNvPr id="198" name="Google Shape;198;p8"/>
          <p:cNvSpPr/>
          <p:nvPr/>
        </p:nvSpPr>
        <p:spPr>
          <a:xfrm>
            <a:off x="174211" y="2073560"/>
            <a:ext cx="6516000" cy="6469939"/>
          </a:xfrm>
          <a:prstGeom prst="rect">
            <a:avLst/>
          </a:prstGeom>
          <a:solidFill>
            <a:schemeClr val="lt1"/>
          </a:solidFill>
          <a:ln>
            <a:noFill/>
          </a:ln>
        </p:spPr>
        <p:txBody>
          <a:bodyPr anchorCtr="0" anchor="t" bIns="36000" lIns="72000" spcFirstLastPara="1" rIns="72000" wrap="square" tIns="144000">
            <a:noAutofit/>
          </a:bodyPr>
          <a:lstStyle/>
          <a:p>
            <a:pPr indent="0" lvl="0" marL="0" marR="356870" rtl="0" algn="just">
              <a:spcBef>
                <a:spcPts val="0"/>
              </a:spcBef>
              <a:spcAft>
                <a:spcPts val="0"/>
              </a:spcAft>
              <a:buNone/>
            </a:pPr>
            <a:r>
              <a:t/>
            </a:r>
            <a:endParaRPr sz="1400">
              <a:solidFill>
                <a:schemeClr val="dk1"/>
              </a:solidFill>
              <a:latin typeface="Arial"/>
              <a:ea typeface="Arial"/>
              <a:cs typeface="Arial"/>
              <a:sym typeface="Arial"/>
            </a:endParaRPr>
          </a:p>
        </p:txBody>
      </p:sp>
      <p:sp>
        <p:nvSpPr>
          <p:cNvPr id="199" name="Google Shape;199;p8"/>
          <p:cNvSpPr/>
          <p:nvPr/>
        </p:nvSpPr>
        <p:spPr>
          <a:xfrm>
            <a:off x="186252" y="2009556"/>
            <a:ext cx="6671748" cy="6268897"/>
          </a:xfrm>
          <a:prstGeom prst="rect">
            <a:avLst/>
          </a:prstGeom>
          <a:noFill/>
          <a:ln>
            <a:noFill/>
          </a:ln>
        </p:spPr>
        <p:txBody>
          <a:bodyPr anchorCtr="0" anchor="t" bIns="144000" lIns="144000" spcFirstLastPara="1" rIns="0" wrap="square" tIns="144000">
            <a:noAutofit/>
          </a:bodyPr>
          <a:lstStyle/>
          <a:p>
            <a:pPr indent="0" lvl="0" marL="0" marR="356870" rtl="0" algn="l">
              <a:spcBef>
                <a:spcPts val="0"/>
              </a:spcBef>
              <a:spcAft>
                <a:spcPts val="0"/>
              </a:spcAft>
              <a:buNone/>
            </a:pPr>
            <a:r>
              <a:rPr lang="en-AU" sz="1600">
                <a:solidFill>
                  <a:srgbClr val="4F17A8"/>
                </a:solidFill>
                <a:latin typeface="Arial"/>
                <a:ea typeface="Arial"/>
                <a:cs typeface="Arial"/>
                <a:sym typeface="Arial"/>
              </a:rPr>
              <a:t>Thank you.   We are delighted that you have now completed the self-assessment and are ready to proceed with a nomination. </a:t>
            </a:r>
            <a:endParaRPr/>
          </a:p>
          <a:p>
            <a:pPr indent="0" lvl="0" marL="0" marR="356870" rtl="0" algn="just">
              <a:spcBef>
                <a:spcPts val="600"/>
              </a:spcBef>
              <a:spcAft>
                <a:spcPts val="0"/>
              </a:spcAft>
              <a:buNone/>
            </a:pPr>
            <a:r>
              <a:rPr lang="en-AU" sz="1400">
                <a:solidFill>
                  <a:schemeClr val="dk1"/>
                </a:solidFill>
                <a:latin typeface="Arial"/>
                <a:ea typeface="Arial"/>
                <a:cs typeface="Arial"/>
                <a:sym typeface="Arial"/>
              </a:rPr>
              <a:t>The Nomination process will be in two parts. </a:t>
            </a:r>
            <a:endParaRPr/>
          </a:p>
          <a:p>
            <a:pPr indent="0" lvl="0" marL="0" marR="356870" rtl="0" algn="just">
              <a:spcBef>
                <a:spcPts val="1200"/>
              </a:spcBef>
              <a:spcAft>
                <a:spcPts val="0"/>
              </a:spcAft>
              <a:buNone/>
            </a:pPr>
            <a:r>
              <a:rPr b="1" lang="en-AU" sz="1600">
                <a:solidFill>
                  <a:srgbClr val="4F17A8"/>
                </a:solidFill>
                <a:latin typeface="Arial"/>
                <a:ea typeface="Arial"/>
                <a:cs typeface="Arial"/>
                <a:sym typeface="Arial"/>
              </a:rPr>
              <a:t>Part A: Candidate Nomination and Review</a:t>
            </a:r>
            <a:endParaRPr/>
          </a:p>
          <a:p>
            <a:pPr indent="0" lvl="0" marL="0" marR="356870" rtl="0" algn="l">
              <a:spcBef>
                <a:spcPts val="900"/>
              </a:spcBef>
              <a:spcAft>
                <a:spcPts val="0"/>
              </a:spcAft>
              <a:buNone/>
            </a:pPr>
            <a:r>
              <a:rPr lang="en-AU" sz="1400">
                <a:solidFill>
                  <a:schemeClr val="dk1"/>
                </a:solidFill>
                <a:latin typeface="Arial"/>
                <a:ea typeface="Arial"/>
                <a:cs typeface="Arial"/>
                <a:sym typeface="Arial"/>
              </a:rPr>
              <a:t>Candidates who have successfully completed the self-assessment and are ready and prepared for the opportunity to nominate for the board will be required to formally apply for nomination once the </a:t>
            </a:r>
            <a:br>
              <a:rPr lang="en-AU" sz="1400">
                <a:solidFill>
                  <a:schemeClr val="dk1"/>
                </a:solidFill>
                <a:latin typeface="Arial"/>
                <a:ea typeface="Arial"/>
                <a:cs typeface="Arial"/>
                <a:sym typeface="Arial"/>
              </a:rPr>
            </a:br>
            <a:r>
              <a:rPr b="1" lang="en-AU" sz="1400">
                <a:solidFill>
                  <a:schemeClr val="dk1"/>
                </a:solidFill>
                <a:latin typeface="Arial"/>
                <a:ea typeface="Arial"/>
                <a:cs typeface="Arial"/>
                <a:sym typeface="Arial"/>
              </a:rPr>
              <a:t>“Call for Nominations” </a:t>
            </a:r>
            <a:r>
              <a:rPr lang="en-AU" sz="1400">
                <a:solidFill>
                  <a:schemeClr val="dk1"/>
                </a:solidFill>
                <a:latin typeface="Arial"/>
                <a:ea typeface="Arial"/>
                <a:cs typeface="Arial"/>
                <a:sym typeface="Arial"/>
              </a:rPr>
              <a:t>is announced. </a:t>
            </a:r>
            <a:endParaRPr/>
          </a:p>
          <a:p>
            <a:pPr indent="-171450" lvl="0" marL="171450" marR="356870" rtl="0" algn="just">
              <a:spcBef>
                <a:spcPts val="600"/>
              </a:spcBef>
              <a:spcAft>
                <a:spcPts val="0"/>
              </a:spcAft>
              <a:buClr>
                <a:srgbClr val="FF610F"/>
              </a:buClr>
              <a:buSzPts val="1400"/>
              <a:buFont typeface="Arial"/>
              <a:buChar char="•"/>
            </a:pPr>
            <a:r>
              <a:rPr lang="en-AU" sz="1400">
                <a:solidFill>
                  <a:schemeClr val="dk1"/>
                </a:solidFill>
                <a:latin typeface="Arial"/>
                <a:ea typeface="Arial"/>
                <a:cs typeface="Arial"/>
                <a:sym typeface="Arial"/>
              </a:rPr>
              <a:t>Candidates must provide an application  to nominate. </a:t>
            </a:r>
            <a:endParaRPr/>
          </a:p>
          <a:p>
            <a:pPr indent="-171450" lvl="0" marL="171450" marR="356870" rtl="0" algn="just">
              <a:spcBef>
                <a:spcPts val="600"/>
              </a:spcBef>
              <a:spcAft>
                <a:spcPts val="0"/>
              </a:spcAft>
              <a:buClr>
                <a:srgbClr val="FF610F"/>
              </a:buClr>
              <a:buSzPts val="1400"/>
              <a:buFont typeface="Arial"/>
              <a:buChar char="•"/>
            </a:pPr>
            <a:r>
              <a:rPr lang="en-AU" sz="1400">
                <a:solidFill>
                  <a:schemeClr val="dk1"/>
                </a:solidFill>
                <a:latin typeface="Arial"/>
                <a:ea typeface="Arial"/>
                <a:cs typeface="Arial"/>
                <a:sym typeface="Arial"/>
              </a:rPr>
              <a:t>Candidates need to complete the </a:t>
            </a:r>
            <a:r>
              <a:rPr b="1" lang="en-AU" sz="1400">
                <a:solidFill>
                  <a:schemeClr val="dk1"/>
                </a:solidFill>
                <a:latin typeface="Arial"/>
                <a:ea typeface="Arial"/>
                <a:cs typeface="Arial"/>
                <a:sym typeface="Arial"/>
              </a:rPr>
              <a:t>Nomination Form </a:t>
            </a:r>
            <a:r>
              <a:rPr lang="en-AU" sz="1400">
                <a:solidFill>
                  <a:schemeClr val="dk1"/>
                </a:solidFill>
                <a:latin typeface="Arial"/>
                <a:ea typeface="Arial"/>
                <a:cs typeface="Arial"/>
                <a:sym typeface="Arial"/>
              </a:rPr>
              <a:t>and provide all the requested  documentation before the </a:t>
            </a:r>
            <a:r>
              <a:rPr b="1" lang="en-AU" sz="1400">
                <a:solidFill>
                  <a:schemeClr val="dk1"/>
                </a:solidFill>
                <a:latin typeface="Arial"/>
                <a:ea typeface="Arial"/>
                <a:cs typeface="Arial"/>
                <a:sym typeface="Arial"/>
              </a:rPr>
              <a:t>“Call for Nominations” </a:t>
            </a:r>
            <a:r>
              <a:rPr lang="en-AU" sz="1400">
                <a:solidFill>
                  <a:schemeClr val="dk1"/>
                </a:solidFill>
                <a:latin typeface="Arial"/>
                <a:ea typeface="Arial"/>
                <a:cs typeface="Arial"/>
                <a:sym typeface="Arial"/>
              </a:rPr>
              <a:t>closes. </a:t>
            </a:r>
            <a:endParaRPr/>
          </a:p>
          <a:p>
            <a:pPr indent="-171450" lvl="0" marL="171450" marR="356870" rtl="0" algn="just">
              <a:spcBef>
                <a:spcPts val="600"/>
              </a:spcBef>
              <a:spcAft>
                <a:spcPts val="0"/>
              </a:spcAft>
              <a:buClr>
                <a:srgbClr val="FF610F"/>
              </a:buClr>
              <a:buSzPts val="1400"/>
              <a:buFont typeface="Arial"/>
              <a:buChar char="•"/>
            </a:pPr>
            <a:r>
              <a:rPr lang="en-AU" sz="1400">
                <a:solidFill>
                  <a:schemeClr val="dk1"/>
                </a:solidFill>
                <a:latin typeface="Arial"/>
                <a:ea typeface="Arial"/>
                <a:cs typeface="Arial"/>
                <a:sym typeface="Arial"/>
              </a:rPr>
              <a:t>This is the information by which the Regional Nominating Committee makes an initial assessment of your eligibility and suitability and </a:t>
            </a:r>
            <a:r>
              <a:rPr b="1" lang="en-AU" sz="1400" u="sng">
                <a:solidFill>
                  <a:schemeClr val="dk1"/>
                </a:solidFill>
                <a:latin typeface="Arial"/>
                <a:ea typeface="Arial"/>
                <a:cs typeface="Arial"/>
                <a:sym typeface="Arial"/>
              </a:rPr>
              <a:t>may</a:t>
            </a:r>
            <a:r>
              <a:rPr lang="en-AU" sz="1400">
                <a:solidFill>
                  <a:schemeClr val="dk1"/>
                </a:solidFill>
                <a:latin typeface="Arial"/>
                <a:ea typeface="Arial"/>
                <a:cs typeface="Arial"/>
                <a:sym typeface="Arial"/>
              </a:rPr>
              <a:t> include an interview with the Regional Nominating Committee. </a:t>
            </a:r>
            <a:endParaRPr/>
          </a:p>
          <a:p>
            <a:pPr indent="0" lvl="0" marL="0" marR="356870" rtl="0" algn="just">
              <a:spcBef>
                <a:spcPts val="600"/>
              </a:spcBef>
              <a:spcAft>
                <a:spcPts val="0"/>
              </a:spcAft>
              <a:buNone/>
            </a:pPr>
            <a:r>
              <a:rPr lang="en-AU" sz="1400">
                <a:solidFill>
                  <a:schemeClr val="dk1"/>
                </a:solidFill>
                <a:latin typeface="Arial"/>
                <a:ea typeface="Arial"/>
                <a:cs typeface="Arial"/>
                <a:sym typeface="Arial"/>
              </a:rPr>
              <a:t>Candidates will be advised at the completion of this phase, whether they should ha</a:t>
            </a:r>
            <a:r>
              <a:rPr lang="en-AU">
                <a:solidFill>
                  <a:schemeClr val="dk1"/>
                </a:solidFill>
              </a:rPr>
              <a:t>ve </a:t>
            </a:r>
            <a:r>
              <a:rPr lang="en-AU" sz="1400">
                <a:solidFill>
                  <a:schemeClr val="dk1"/>
                </a:solidFill>
                <a:latin typeface="Arial"/>
                <a:ea typeface="Arial"/>
                <a:cs typeface="Arial"/>
                <a:sym typeface="Arial"/>
              </a:rPr>
              <a:t>een successful at being shortlisted as a nominee for the election. </a:t>
            </a:r>
            <a:endParaRPr sz="1400">
              <a:solidFill>
                <a:schemeClr val="dk1"/>
              </a:solidFill>
              <a:latin typeface="Arial"/>
              <a:ea typeface="Arial"/>
              <a:cs typeface="Arial"/>
              <a:sym typeface="Arial"/>
            </a:endParaRPr>
          </a:p>
          <a:p>
            <a:pPr indent="0" lvl="0" marL="0" marR="356870" rtl="0" algn="just">
              <a:spcBef>
                <a:spcPts val="900"/>
              </a:spcBef>
              <a:spcAft>
                <a:spcPts val="0"/>
              </a:spcAft>
              <a:buNone/>
            </a:pPr>
            <a:r>
              <a:rPr b="1" lang="en-AU" sz="1600">
                <a:solidFill>
                  <a:srgbClr val="4F17A8"/>
                </a:solidFill>
                <a:latin typeface="Arial"/>
                <a:ea typeface="Arial"/>
                <a:cs typeface="Arial"/>
                <a:sym typeface="Arial"/>
              </a:rPr>
              <a:t>Part B: Candidate Information for Election</a:t>
            </a:r>
            <a:endParaRPr/>
          </a:p>
          <a:p>
            <a:pPr indent="0" lvl="0" marL="0" marR="356870" rtl="0" algn="l">
              <a:spcBef>
                <a:spcPts val="900"/>
              </a:spcBef>
              <a:spcAft>
                <a:spcPts val="0"/>
              </a:spcAft>
              <a:buNone/>
            </a:pPr>
            <a:r>
              <a:rPr lang="en-AU" sz="1400">
                <a:solidFill>
                  <a:schemeClr val="dk1"/>
                </a:solidFill>
                <a:latin typeface="Arial"/>
                <a:ea typeface="Arial"/>
                <a:cs typeface="Arial"/>
                <a:sym typeface="Arial"/>
              </a:rPr>
              <a:t>Candidates that are successfully shortlisted as a nominee for the election must provide some additional information for use during the election.  These nominees will need to provide the information requested for the Election slate. </a:t>
            </a:r>
            <a:endParaRPr/>
          </a:p>
          <a:p>
            <a:pPr indent="-285750" lvl="0" marL="285750" marR="356870" rtl="0" algn="l">
              <a:spcBef>
                <a:spcPts val="600"/>
              </a:spcBef>
              <a:spcAft>
                <a:spcPts val="0"/>
              </a:spcAft>
              <a:buClr>
                <a:srgbClr val="FF610F"/>
              </a:buClr>
              <a:buSzPts val="1400"/>
              <a:buFont typeface="Arial"/>
              <a:buChar char="•"/>
            </a:pPr>
            <a:r>
              <a:rPr lang="en-AU" sz="1400">
                <a:solidFill>
                  <a:schemeClr val="dk1"/>
                </a:solidFill>
                <a:latin typeface="Arial"/>
                <a:ea typeface="Arial"/>
                <a:cs typeface="Arial"/>
                <a:sym typeface="Arial"/>
              </a:rPr>
              <a:t>This is outlined on the form </a:t>
            </a:r>
            <a:r>
              <a:rPr b="1" lang="en-AU" sz="1400">
                <a:solidFill>
                  <a:schemeClr val="dk1"/>
                </a:solidFill>
                <a:latin typeface="Arial"/>
                <a:ea typeface="Arial"/>
                <a:cs typeface="Arial"/>
                <a:sym typeface="Arial"/>
              </a:rPr>
              <a:t>Candidate Information for Election</a:t>
            </a:r>
            <a:r>
              <a:rPr lang="en-AU" sz="1400">
                <a:solidFill>
                  <a:schemeClr val="dk1"/>
                </a:solidFill>
                <a:latin typeface="Arial"/>
                <a:ea typeface="Arial"/>
                <a:cs typeface="Arial"/>
                <a:sym typeface="Arial"/>
              </a:rPr>
              <a:t>. </a:t>
            </a:r>
            <a:endParaRPr/>
          </a:p>
          <a:p>
            <a:pPr indent="0" lvl="0" marL="0" marR="356870" rtl="0" algn="l">
              <a:spcBef>
                <a:spcPts val="600"/>
              </a:spcBef>
              <a:spcAft>
                <a:spcPts val="0"/>
              </a:spcAft>
              <a:buNone/>
            </a:pPr>
            <a:r>
              <a:rPr b="1" lang="en-AU" sz="1600" u="sng">
                <a:solidFill>
                  <a:srgbClr val="FF610F"/>
                </a:solidFill>
                <a:latin typeface="Arial"/>
                <a:ea typeface="Arial"/>
                <a:cs typeface="Arial"/>
                <a:sym typeface="Arial"/>
                <a:hlinkClick r:id="rId3">
                  <a:extLst>
                    <a:ext uri="{A12FA001-AC4F-418D-AE19-62706E023703}">
                      <ahyp:hlinkClr val="tx"/>
                    </a:ext>
                  </a:extLst>
                </a:hlinkClick>
              </a:rPr>
              <a:t>PMI Sydney Chapter Nominating Committee 202</a:t>
            </a:r>
            <a:r>
              <a:rPr b="1" lang="en-AU" sz="1600">
                <a:solidFill>
                  <a:srgbClr val="FF610F"/>
                </a:solidFill>
                <a:latin typeface="Arial"/>
                <a:ea typeface="Arial"/>
                <a:cs typeface="Arial"/>
                <a:sym typeface="Arial"/>
              </a:rPr>
              <a:t>5</a:t>
            </a:r>
            <a:endParaRPr/>
          </a:p>
          <a:p>
            <a:pPr indent="0" lvl="0" marL="0" marR="356870" rtl="0" algn="l">
              <a:spcBef>
                <a:spcPts val="300"/>
              </a:spcBef>
              <a:spcAft>
                <a:spcPts val="0"/>
              </a:spcAft>
              <a:buNone/>
            </a:pPr>
            <a:r>
              <a:t/>
            </a:r>
            <a:endParaRPr sz="1400">
              <a:solidFill>
                <a:schemeClr val="dk1"/>
              </a:solidFill>
              <a:latin typeface="Arial"/>
              <a:ea typeface="Arial"/>
              <a:cs typeface="Arial"/>
              <a:sym typeface="Arial"/>
            </a:endParaRPr>
          </a:p>
        </p:txBody>
      </p:sp>
      <p:sp>
        <p:nvSpPr>
          <p:cNvPr id="200" name="Google Shape;200;p8"/>
          <p:cNvSpPr/>
          <p:nvPr/>
        </p:nvSpPr>
        <p:spPr>
          <a:xfrm>
            <a:off x="0" y="8713486"/>
            <a:ext cx="6876000" cy="430513"/>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AU" sz="1400">
                <a:solidFill>
                  <a:schemeClr val="lt1"/>
                </a:solidFill>
                <a:latin typeface="Arial"/>
                <a:ea typeface="Arial"/>
                <a:cs typeface="Arial"/>
                <a:sym typeface="Arial"/>
              </a:rPr>
              <a:t>PMI Sydney Chapter – 2025 Elections</a:t>
            </a:r>
            <a:endParaRPr b="1" sz="1400">
              <a:solidFill>
                <a:schemeClr val="lt1"/>
              </a:solidFill>
              <a:latin typeface="Arial"/>
              <a:ea typeface="Arial"/>
              <a:cs typeface="Arial"/>
              <a:sym typeface="Arial"/>
            </a:endParaRPr>
          </a:p>
        </p:txBody>
      </p:sp>
      <p:grpSp>
        <p:nvGrpSpPr>
          <p:cNvPr id="201" name="Google Shape;201;p8"/>
          <p:cNvGrpSpPr/>
          <p:nvPr/>
        </p:nvGrpSpPr>
        <p:grpSpPr>
          <a:xfrm>
            <a:off x="6492388" y="8785486"/>
            <a:ext cx="288000" cy="288000"/>
            <a:chOff x="6507869" y="8793101"/>
            <a:chExt cx="288000" cy="288000"/>
          </a:xfrm>
        </p:grpSpPr>
        <p:sp>
          <p:nvSpPr>
            <p:cNvPr id="202" name="Google Shape;202;p8"/>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3" name="Google Shape;203;p8"/>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spcBef>
                  <a:spcPts val="0"/>
                </a:spcBef>
                <a:spcAft>
                  <a:spcPts val="0"/>
                </a:spcAft>
                <a:buNone/>
              </a:pPr>
              <a:r>
                <a:rPr b="1" lang="en-AU" sz="1600">
                  <a:solidFill>
                    <a:srgbClr val="FF610F"/>
                  </a:solidFill>
                  <a:latin typeface="Arial"/>
                  <a:ea typeface="Arial"/>
                  <a:cs typeface="Arial"/>
                  <a:sym typeface="Arial"/>
                </a:rPr>
                <a:t>8</a:t>
              </a:r>
              <a:endParaRPr sz="1600">
                <a:solidFill>
                  <a:srgbClr val="FF610F"/>
                </a:solidFill>
                <a:latin typeface="Calibri"/>
                <a:ea typeface="Calibri"/>
                <a:cs typeface="Calibri"/>
                <a:sym typeface="Calibri"/>
              </a:endParaRPr>
            </a:p>
          </p:txBody>
        </p:sp>
      </p:grpSp>
      <p:sp>
        <p:nvSpPr>
          <p:cNvPr id="204" name="Google Shape;204;p8"/>
          <p:cNvSpPr/>
          <p:nvPr/>
        </p:nvSpPr>
        <p:spPr>
          <a:xfrm>
            <a:off x="0" y="0"/>
            <a:ext cx="6876000" cy="1259271"/>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pic>
        <p:nvPicPr>
          <p:cNvPr id="205" name="Google Shape;205;p8"/>
          <p:cNvPicPr preferRelativeResize="0"/>
          <p:nvPr/>
        </p:nvPicPr>
        <p:blipFill rotWithShape="1">
          <a:blip r:embed="rId4">
            <a:alphaModFix/>
          </a:blip>
          <a:srcRect b="0" l="0" r="0" t="0"/>
          <a:stretch/>
        </p:blipFill>
        <p:spPr>
          <a:xfrm>
            <a:off x="-12032" y="176679"/>
            <a:ext cx="2362258" cy="900000"/>
          </a:xfrm>
          <a:prstGeom prst="rect">
            <a:avLst/>
          </a:prstGeom>
          <a:noFill/>
          <a:ln>
            <a:noFill/>
          </a:ln>
        </p:spPr>
      </p:pic>
      <p:sp>
        <p:nvSpPr>
          <p:cNvPr id="206" name="Google Shape;206;p8"/>
          <p:cNvSpPr/>
          <p:nvPr/>
        </p:nvSpPr>
        <p:spPr>
          <a:xfrm>
            <a:off x="2251916"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spcBef>
                <a:spcPts val="0"/>
              </a:spcBef>
              <a:spcAft>
                <a:spcPts val="0"/>
              </a:spcAft>
              <a:buNone/>
            </a:pPr>
            <a:r>
              <a:rPr b="1" lang="en-AU" sz="1800">
                <a:solidFill>
                  <a:schemeClr val="dk1"/>
                </a:solidFill>
                <a:latin typeface="Arial"/>
                <a:ea typeface="Arial"/>
                <a:cs typeface="Arial"/>
                <a:sym typeface="Arial"/>
              </a:rPr>
              <a:t>       2025 Board of Directors Election</a:t>
            </a:r>
            <a:endParaRPr/>
          </a:p>
          <a:p>
            <a:pPr indent="0" lvl="0" marL="0" marR="317500" rtl="0" algn="r">
              <a:spcBef>
                <a:spcPts val="0"/>
              </a:spcBef>
              <a:spcAft>
                <a:spcPts val="0"/>
              </a:spcAft>
              <a:buNone/>
            </a:pPr>
            <a:r>
              <a:rPr b="1" lang="en-AU" sz="1800">
                <a:solidFill>
                  <a:srgbClr val="4F17A8"/>
                </a:solidFill>
                <a:latin typeface="Arial"/>
                <a:ea typeface="Arial"/>
                <a:cs typeface="Arial"/>
                <a:sym typeface="Arial"/>
              </a:rPr>
              <a:t>Election Information</a:t>
            </a:r>
            <a:br>
              <a:rPr b="1" lang="en-AU" sz="800">
                <a:solidFill>
                  <a:schemeClr val="dk1"/>
                </a:solidFill>
                <a:latin typeface="Arial"/>
                <a:ea typeface="Arial"/>
                <a:cs typeface="Arial"/>
                <a:sym typeface="Arial"/>
              </a:rPr>
            </a:br>
            <a:r>
              <a:rPr lang="en-AU" sz="1600" u="sng">
                <a:solidFill>
                  <a:srgbClr val="FF610F"/>
                </a:solidFill>
                <a:latin typeface="Arial"/>
                <a:ea typeface="Arial"/>
                <a:cs typeface="Arial"/>
                <a:sym typeface="Arial"/>
                <a:hlinkClick r:id="rId5">
                  <a:extLst>
                    <a:ext uri="{A12FA001-AC4F-418D-AE19-62706E023703}">
                      <ahyp:hlinkClr val="tx"/>
                    </a:ext>
                  </a:extLst>
                </a:hlinkClick>
              </a:rPr>
              <a:t>nc@pmisydney.org</a:t>
            </a:r>
            <a:r>
              <a:rPr lang="en-AU" sz="1600">
                <a:solidFill>
                  <a:srgbClr val="FF610F"/>
                </a:solidFill>
                <a:latin typeface="Arial"/>
                <a:ea typeface="Arial"/>
                <a:cs typeface="Arial"/>
                <a:sym typeface="Arial"/>
              </a:rPr>
              <a:t> </a:t>
            </a:r>
            <a:endParaRPr sz="1800">
              <a:solidFill>
                <a:srgbClr val="FF610F"/>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2021-08-30T06:31:59Z</dcterms:created>
  <dc:creator>Catherine Graham</dc:creator>
</cp:coreProperties>
</file>